
<file path=[Content_Types].xml><?xml version="1.0" encoding="utf-8"?>
<Types xmlns="http://schemas.openxmlformats.org/package/2006/content-types">
  <Default Extension="jpeg" ContentType="image/jpeg"/>
  <Default Extension="png" ContentType="image/pn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
  </p:notesMasterIdLst>
  <p:sldIdLst>
    <p:sldId id="258" r:id="rId3"/>
    <p:sldId id="259" r:id="rId4"/>
    <p:sldId id="260" r:id="rId5"/>
    <p:sldId id="261" r:id="rId6"/>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notesMaster" Target="notesMasters/notesMaster1.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3.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file:///C:\Documents and Settings\Administrator\&#26700;&#38754;\&#27743;&#35199;&#29289;&#29702;(JK)\N365.TIF" TargetMode="External"/><Relationship Id="rId2" Type="http://schemas.openxmlformats.org/officeDocument/2006/relationships/image" Target="../media/image5.png"/><Relationship Id="rId1" Type="http://schemas.openxmlformats.org/officeDocument/2006/relationships/image" Target="../media/image2.tiff"/></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7.xml"/><Relationship Id="rId2" Type="http://schemas.openxmlformats.org/officeDocument/2006/relationships/tags" Target="../tags/tag10.xml"/><Relationship Id="rId1"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file:///C:\Documents and Settings\Administrator\&#26700;&#38754;\&#27743;&#35199;&#29289;&#29702;(JK)\N367.TIF" TargetMode="External"/><Relationship Id="rId1" Type="http://schemas.openxmlformats.org/officeDocument/2006/relationships/image" Target="../media/image7.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tiff"/><Relationship Id="rId1" Type="http://schemas.openxmlformats.org/officeDocument/2006/relationships/image" Target="../media/image1.tiff"/></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file:///C:\Documents and Settings\Administrator\&#26700;&#38754;\&#27743;&#35199;&#29289;&#29702;(JK)\N370.TIF" TargetMode="External"/><Relationship Id="rId1" Type="http://schemas.openxmlformats.org/officeDocument/2006/relationships/image" Target="../media/image9.pn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file:///C:\Documents and Settings\Administrator\&#26700;&#38754;\&#27743;&#35199;&#29289;&#29702;(JK)\N371A.TIF" TargetMode="External"/><Relationship Id="rId2" Type="http://schemas.openxmlformats.org/officeDocument/2006/relationships/image" Target="../media/image10.png"/><Relationship Id="rId1" Type="http://schemas.openxmlformats.org/officeDocument/2006/relationships/image" Target="../media/image3.tiff"/></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file:///C:\Documents and Settings\Administrator\&#26700;&#38754;\&#27743;&#35199;&#29289;&#29702;(JK)\N371.TIF" TargetMode="External"/><Relationship Id="rId1" Type="http://schemas.openxmlformats.org/officeDocument/2006/relationships/image" Target="../media/image11.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4.xml"/><Relationship Id="rId6" Type="http://schemas.openxmlformats.org/officeDocument/2006/relationships/slide" Target="slide11.xml"/><Relationship Id="rId5" Type="http://schemas.openxmlformats.org/officeDocument/2006/relationships/tags" Target="../tags/tag3.xml"/><Relationship Id="rId4" Type="http://schemas.openxmlformats.org/officeDocument/2006/relationships/slide" Target="slide15.xml"/><Relationship Id="rId3" Type="http://schemas.openxmlformats.org/officeDocument/2006/relationships/image" Target="../media/image1.png"/><Relationship Id="rId2" Type="http://schemas.openxmlformats.org/officeDocument/2006/relationships/tags" Target="../tags/tag2.xml"/><Relationship Id="rId1" Type="http://schemas.openxmlformats.org/officeDocument/2006/relationships/slide" Target="slide4.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4.xml"/><Relationship Id="rId1" Type="http://schemas.openxmlformats.org/officeDocument/2006/relationships/slide" Target="slide8.xml"/></Relationships>
</file>

<file path=ppt/slides/_rels/slide4.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7.xml"/><Relationship Id="rId5" Type="http://schemas.openxmlformats.org/officeDocument/2006/relationships/tags" Target="../tags/tag5.xml"/><Relationship Id="rId4" Type="http://schemas.openxmlformats.org/officeDocument/2006/relationships/slide" Target="slide3.xml"/><Relationship Id="rId3" Type="http://schemas.openxmlformats.org/officeDocument/2006/relationships/image" Target="../media/image3.tiff"/><Relationship Id="rId2" Type="http://schemas.openxmlformats.org/officeDocument/2006/relationships/image" Target="../media/image2.tiff"/><Relationship Id="rId1" Type="http://schemas.openxmlformats.org/officeDocument/2006/relationships/image" Target="../media/image1.tiff"/></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7.xml"/><Relationship Id="rId2" Type="http://schemas.openxmlformats.org/officeDocument/2006/relationships/tags" Target="../tags/tag6.xml"/><Relationship Id="rId1" Type="http://schemas.openxmlformats.org/officeDocument/2006/relationships/slide" Target="slide3.xml"/></Relationships>
</file>

<file path=ppt/slides/_rels/slide6.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slide" Target="slide3.xml"/><Relationship Id="rId7" Type="http://schemas.openxmlformats.org/officeDocument/2006/relationships/image" Target="file:///C:\Documents and Settings\Administrator\&#26700;&#38754;\&#27743;&#35199;&#29289;&#29702;(JK)\N363.TIF" TargetMode="External"/><Relationship Id="rId6" Type="http://schemas.openxmlformats.org/officeDocument/2006/relationships/image" Target="../media/image4.png"/><Relationship Id="rId5" Type="http://schemas.openxmlformats.org/officeDocument/2006/relationships/image" Target="file:///C:\Documents and Settings\Administrator\&#26700;&#38754;\&#27743;&#35199;&#29289;&#29702;(JK)\N362.TIF" TargetMode="External"/><Relationship Id="rId4" Type="http://schemas.openxmlformats.org/officeDocument/2006/relationships/image" Target="../media/image3.png"/><Relationship Id="rId3" Type="http://schemas.openxmlformats.org/officeDocument/2006/relationships/image" Target="file:///C:\Documents and Settings\Administrator\&#26700;&#38754;\&#27743;&#35199;&#29289;&#29702;(JK)\N361.TIF" TargetMode="External"/><Relationship Id="rId2" Type="http://schemas.openxmlformats.org/officeDocument/2006/relationships/image" Target="../media/image2.png"/><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3.xml"/><Relationship Id="rId1" Type="http://schemas.openxmlformats.org/officeDocument/2006/relationships/tags" Target="../tags/tag8.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3.xml"/><Relationship Id="rId1" Type="http://schemas.openxmlformats.org/officeDocument/2006/relationships/image" Target="../media/image3.tiff"/></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3.xml"/><Relationship Id="rId1" Type="http://schemas.openxmlformats.org/officeDocument/2006/relationships/tags" Target="../tags/tag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4" name="矩形 103"/>
          <p:cNvSpPr/>
          <p:nvPr/>
        </p:nvSpPr>
        <p:spPr>
          <a:xfrm>
            <a:off x="1037590" y="2197100"/>
            <a:ext cx="10035540" cy="12465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00000"/>
              </a:lnSpc>
              <a:spcBef>
                <a:spcPct val="0"/>
              </a:spcBef>
              <a:spcAft>
                <a:spcPct val="0"/>
              </a:spcAft>
              <a:buClrTx/>
              <a:buSzTx/>
              <a:buFontTx/>
              <a:buNone/>
            </a:pPr>
            <a:r>
              <a:rPr kumimoji="0"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第12讲  内能  内能的利用</a:t>
            </a:r>
            <a:endPar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endParaRPr>
          </a:p>
        </p:txBody>
      </p:sp>
      <p:sp>
        <p:nvSpPr>
          <p:cNvPr id="3" name="矩形 2"/>
          <p:cNvSpPr/>
          <p:nvPr/>
        </p:nvSpPr>
        <p:spPr>
          <a:xfrm>
            <a:off x="1365885" y="3598545"/>
            <a:ext cx="9651365" cy="9010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00000"/>
              </a:lnSpc>
              <a:spcBef>
                <a:spcPct val="0"/>
              </a:spcBef>
              <a:spcAft>
                <a:spcPct val="0"/>
              </a:spcAft>
              <a:buClrTx/>
              <a:buSzTx/>
              <a:buFontTx/>
              <a:buNone/>
            </a:pPr>
            <a:r>
              <a:rPr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rPr>
              <a:t>命题点1  分子热运动  改变内能的方式</a:t>
            </a:r>
            <a:endParaRPr lang="zh-CN" altLang="en-US"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55980" y="1595755"/>
            <a:ext cx="10546715" cy="3415030"/>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黑体" panose="02010609060101010101" pitchFamily="49" charset="-122"/>
              </a:rPr>
              <a:t>3. </a:t>
            </a:r>
            <a:r>
              <a:rPr lang="zh-CN" sz="2400">
                <a:ea typeface="黑体" panose="02010609060101010101" pitchFamily="49" charset="-122"/>
              </a:rPr>
              <a:t>热量</a:t>
            </a:r>
            <a:r>
              <a:rPr lang="en-US" sz="2400">
                <a:latin typeface="Times New Roman" panose="02020603050405020304" pitchFamily="18" charset="0"/>
                <a:ea typeface="宋体" panose="02010600030101010101" pitchFamily="2" charset="-122"/>
              </a:rPr>
              <a:t>(1)</a:t>
            </a:r>
            <a:r>
              <a:rPr lang="zh-CN" sz="2400">
                <a:ea typeface="黑体" panose="02010609060101010101" pitchFamily="49" charset="-122"/>
              </a:rPr>
              <a:t>定义：</a:t>
            </a:r>
            <a:r>
              <a:rPr lang="zh-CN" sz="2400">
                <a:ea typeface="宋体" panose="02010600030101010101" pitchFamily="2" charset="-122"/>
              </a:rPr>
              <a:t>在热传递过程中</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转移能量的多少叫做热量．</a:t>
            </a:r>
            <a:r>
              <a:rPr lang="en-US" sz="2400">
                <a:latin typeface="Times New Roman" panose="02020603050405020304" pitchFamily="18" charset="0"/>
                <a:ea typeface="宋体" panose="02010600030101010101" pitchFamily="2" charset="-122"/>
              </a:rPr>
              <a:t>(2)</a:t>
            </a:r>
            <a:r>
              <a:rPr lang="zh-CN" sz="2400">
                <a:ea typeface="黑体" panose="02010609060101010101" pitchFamily="49" charset="-122"/>
              </a:rPr>
              <a:t>单位：</a:t>
            </a:r>
            <a:r>
              <a:rPr lang="en-US" sz="2400">
                <a:latin typeface="Times New Roman" panose="02020603050405020304" pitchFamily="18" charset="0"/>
                <a:ea typeface="宋体" panose="02010600030101010101" pitchFamily="2" charset="-122"/>
              </a:rPr>
              <a:t>________</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符号是</a:t>
            </a:r>
            <a:r>
              <a:rPr lang="en-US" sz="2400">
                <a:latin typeface="Times New Roman" panose="02020603050405020304" pitchFamily="18" charset="0"/>
                <a:ea typeface="宋体" panose="02010600030101010101" pitchFamily="2" charset="-122"/>
              </a:rPr>
              <a:t>J.(3</a:t>
            </a:r>
            <a:r>
              <a:rPr lang="en-US" sz="2400">
                <a:latin typeface="Times New Roman" panose="02020603050405020304" pitchFamily="18" charset="0"/>
                <a:cs typeface="Times New Roman" panose="02020603050405020304" pitchFamily="18" charset="0"/>
              </a:rPr>
              <a:t>)</a:t>
            </a:r>
            <a:r>
              <a:rPr lang="zh-CN" sz="2400">
                <a:ea typeface="黑体" panose="02010609060101010101" pitchFamily="49" charset="-122"/>
              </a:rPr>
              <a:t>与内能的关系：</a:t>
            </a:r>
            <a:r>
              <a:rPr lang="zh-CN" sz="2400">
                <a:ea typeface="宋体" panose="02010600030101010101" pitchFamily="2" charset="-122"/>
              </a:rPr>
              <a:t>物体吸收热量时</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温度升高</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内能</a:t>
            </a:r>
            <a:r>
              <a:rPr lang="en-US" sz="2400">
                <a:latin typeface="Times New Roman" panose="02020603050405020304" pitchFamily="18" charset="0"/>
                <a:ea typeface="宋体" panose="02010600030101010101" pitchFamily="2" charset="-122"/>
              </a:rPr>
              <a:t>________</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放出热量时</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温度降低</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内能</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(4)</a:t>
            </a:r>
            <a:r>
              <a:rPr lang="zh-CN" sz="2400">
                <a:ea typeface="黑体" panose="02010609060101010101" pitchFamily="49" charset="-122"/>
              </a:rPr>
              <a:t>说明</a:t>
            </a:r>
            <a:r>
              <a:rPr lang="zh-CN" sz="2400">
                <a:ea typeface="宋体" panose="02010600030101010101" pitchFamily="2" charset="-122"/>
              </a:rPr>
              <a:t>：热量只能说</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吸收</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放出</a:t>
            </a:r>
            <a:r>
              <a:rPr lang="zh-CN" sz="2400">
                <a:ea typeface="宋体" panose="02010600030101010101" pitchFamily="2" charset="-122"/>
                <a:cs typeface="Times New Roman" panose="02020603050405020304" pitchFamily="18" charset="0"/>
              </a:rPr>
              <a:t>”．</a:t>
            </a:r>
            <a:endParaRPr lang="zh-CN" altLang="en-US" sz="2400"/>
          </a:p>
        </p:txBody>
      </p:sp>
      <p:sp>
        <p:nvSpPr>
          <p:cNvPr id="2" name="文本框 1"/>
          <p:cNvSpPr txBox="1"/>
          <p:nvPr/>
        </p:nvSpPr>
        <p:spPr>
          <a:xfrm>
            <a:off x="2425065" y="2803525"/>
            <a:ext cx="87058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焦耳</a:t>
            </a:r>
            <a:endParaRPr lang="zh-CN" altLang="en-US" sz="2400" b="0">
              <a:solidFill>
                <a:srgbClr val="FF0000"/>
              </a:solidFill>
              <a:ea typeface="宋体" panose="02010600030101010101" pitchFamily="2" charset="-122"/>
            </a:endParaRPr>
          </a:p>
        </p:txBody>
      </p:sp>
      <p:sp>
        <p:nvSpPr>
          <p:cNvPr id="3" name="文本框 2"/>
          <p:cNvSpPr txBox="1"/>
          <p:nvPr/>
        </p:nvSpPr>
        <p:spPr>
          <a:xfrm>
            <a:off x="8239760" y="3368040"/>
            <a:ext cx="87058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增大</a:t>
            </a:r>
            <a:endParaRPr lang="zh-CN" altLang="en-US" sz="2400" b="0">
              <a:solidFill>
                <a:srgbClr val="FF0000"/>
              </a:solidFill>
              <a:ea typeface="宋体" panose="02010600030101010101" pitchFamily="2" charset="-122"/>
            </a:endParaRPr>
          </a:p>
        </p:txBody>
      </p:sp>
      <p:sp>
        <p:nvSpPr>
          <p:cNvPr id="4" name="文本框 3"/>
          <p:cNvSpPr txBox="1"/>
          <p:nvPr/>
        </p:nvSpPr>
        <p:spPr>
          <a:xfrm>
            <a:off x="3308350" y="3905885"/>
            <a:ext cx="81978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减小</a:t>
            </a:r>
            <a:endParaRPr lang="zh-CN" altLang="en-US" sz="2400" b="0">
              <a:solidFill>
                <a:srgbClr val="FF0000"/>
              </a:solidFill>
              <a:ea typeface="宋体" panose="02010600030101010101" pitchFamily="2" charset="-122"/>
            </a:endParaRPr>
          </a:p>
        </p:txBody>
      </p:sp>
      <p:sp>
        <p:nvSpPr>
          <p:cNvPr id="43" name="流程图: 终止 42">
            <a:hlinkClick r:id="rId1" action="ppaction://hlinksldjump"/>
          </p:cNvPr>
          <p:cNvSpPr/>
          <p:nvPr/>
        </p:nvSpPr>
        <p:spPr>
          <a:xfrm>
            <a:off x="8847455" y="488696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 name="组合 8"/>
          <p:cNvGrpSpPr/>
          <p:nvPr/>
        </p:nvGrpSpPr>
        <p:grpSpPr>
          <a:xfrm>
            <a:off x="1026795" y="982345"/>
            <a:ext cx="4036060" cy="648335"/>
            <a:chOff x="1456" y="3050"/>
            <a:chExt cx="6356" cy="1021"/>
          </a:xfrm>
        </p:grpSpPr>
        <p:sp>
          <p:nvSpPr>
            <p:cNvPr id="10" name="文本框 9"/>
            <p:cNvSpPr txBox="1"/>
            <p:nvPr/>
          </p:nvSpPr>
          <p:spPr>
            <a:xfrm>
              <a:off x="3000" y="3132"/>
              <a:ext cx="4812" cy="822"/>
            </a:xfrm>
            <a:prstGeom prst="rect">
              <a:avLst/>
            </a:prstGeom>
            <a:noFill/>
            <a:ln w="9525">
              <a:noFill/>
            </a:ln>
          </p:spPr>
          <p:txBody>
            <a:bodyPr wrap="square">
              <a:spAutoFit/>
            </a:bodyPr>
            <a:p>
              <a:pPr algn="l"/>
              <a:r>
                <a:rPr lang="zh-CN" sz="2800">
                  <a:ea typeface="黑体" panose="02010609060101010101" pitchFamily="49" charset="-122"/>
                </a:rPr>
                <a:t>图片解读</a:t>
              </a:r>
              <a:endParaRPr lang="zh-CN" altLang="en-US" sz="2800">
                <a:ea typeface="黑体" panose="02010609060101010101" pitchFamily="49" charset="-122"/>
              </a:endParaRPr>
            </a:p>
          </p:txBody>
        </p:sp>
        <p:pic>
          <p:nvPicPr>
            <p:cNvPr id="11" name="图片 10" descr="二级标（14磅）"/>
            <p:cNvPicPr>
              <a:picLocks noChangeAspect="1"/>
            </p:cNvPicPr>
            <p:nvPr/>
          </p:nvPicPr>
          <p:blipFill>
            <a:blip r:embed="rId1"/>
            <a:stretch>
              <a:fillRect/>
            </a:stretch>
          </p:blipFill>
          <p:spPr>
            <a:xfrm>
              <a:off x="1456" y="3050"/>
              <a:ext cx="1243" cy="1021"/>
            </a:xfrm>
            <a:prstGeom prst="rect">
              <a:avLst/>
            </a:prstGeom>
          </p:spPr>
        </p:pic>
      </p:grpSp>
      <p:sp>
        <p:nvSpPr>
          <p:cNvPr id="12" name="文本框 11"/>
          <p:cNvSpPr txBox="1"/>
          <p:nvPr/>
        </p:nvSpPr>
        <p:spPr>
          <a:xfrm>
            <a:off x="1026795" y="1681480"/>
            <a:ext cx="7173595" cy="4523105"/>
          </a:xfrm>
          <a:prstGeom prst="rect">
            <a:avLst/>
          </a:prstGeom>
          <a:noFill/>
          <a:ln w="9525">
            <a:noFill/>
          </a:ln>
        </p:spPr>
        <p:txBody>
          <a:bodyPr wrap="square">
            <a:spAutoFit/>
          </a:bodyPr>
          <a:p>
            <a:pPr indent="0" fontAlgn="auto">
              <a:lnSpc>
                <a:spcPct val="150000"/>
              </a:lnSpc>
            </a:pPr>
            <a:r>
              <a:rPr lang="zh-CN" sz="2400">
                <a:ea typeface="黑体" panose="02010609060101010101" pitchFamily="49" charset="-122"/>
              </a:rPr>
              <a:t>命题点：扩散现象</a:t>
            </a:r>
            <a:r>
              <a:rPr lang="en-US" sz="2400">
                <a:latin typeface="Times New Roman" panose="02020603050405020304" pitchFamily="18" charset="0"/>
                <a:ea typeface="宋体" panose="02010600030101010101" pitchFamily="2" charset="-122"/>
              </a:rPr>
              <a:t>1. </a:t>
            </a:r>
            <a:r>
              <a:rPr lang="zh-CN" sz="2400">
                <a:ea typeface="宋体" panose="02010600030101010101" pitchFamily="2" charset="-122"/>
              </a:rPr>
              <a:t>如图所示，在装着红棕色二氧化氮气体的瓶子上面，倒扣一个空瓶子，使两个瓶口相对，之间用一块玻璃板隔开．抽掉玻璃板后，可看到两瓶里的气体颜色变得均匀．实验现象说明分子在不停地</a:t>
            </a:r>
            <a:r>
              <a:rPr lang="en-US" sz="2400">
                <a:latin typeface="Times New Roman" panose="02020603050405020304" pitchFamily="18" charset="0"/>
                <a:ea typeface="宋体" panose="02010600030101010101" pitchFamily="2" charset="-122"/>
              </a:rPr>
              <a:t>_______</a:t>
            </a:r>
            <a:r>
              <a:rPr lang="en-US" sz="2400">
                <a:latin typeface="Times New Roman" panose="02020603050405020304" pitchFamily="18" charset="0"/>
                <a:ea typeface="宋体" panose="02010600030101010101" pitchFamily="2" charset="-122"/>
                <a:sym typeface="+mn-ea"/>
              </a:rPr>
              <a:t>____</a:t>
            </a:r>
            <a:r>
              <a:rPr lang="en-US" sz="2400">
                <a:latin typeface="Times New Roman" panose="02020603050405020304" pitchFamily="18" charset="0"/>
                <a:ea typeface="宋体" panose="02010600030101010101" pitchFamily="2" charset="-122"/>
              </a:rPr>
              <a:t>_____</a:t>
            </a:r>
            <a:r>
              <a:rPr lang="zh-CN" sz="2400">
                <a:ea typeface="宋体" panose="02010600030101010101" pitchFamily="2" charset="-122"/>
              </a:rPr>
              <a:t>．在气温高的夏天比气温低的冬天做实验时更快看到气体颜色变得均匀的现象，是因为温度越</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，气体扩散越快．</a:t>
            </a:r>
            <a:endParaRPr lang="zh-CN" altLang="en-US" sz="2400"/>
          </a:p>
        </p:txBody>
      </p:sp>
      <p:pic>
        <p:nvPicPr>
          <p:cNvPr id="13" name="图片 -2147481787" descr="C:\Documents and Settings\Administrator\桌面\江西物理(JK)\N365.TIF"/>
          <p:cNvPicPr>
            <a:picLocks noChangeAspect="1"/>
          </p:cNvPicPr>
          <p:nvPr/>
        </p:nvPicPr>
        <p:blipFill>
          <a:blip r:embed="rId2" r:link="rId3"/>
          <a:stretch>
            <a:fillRect/>
          </a:stretch>
        </p:blipFill>
        <p:spPr>
          <a:xfrm>
            <a:off x="8437245" y="2510790"/>
            <a:ext cx="2736850" cy="2425700"/>
          </a:xfrm>
          <a:prstGeom prst="rect">
            <a:avLst/>
          </a:prstGeom>
          <a:noFill/>
          <a:ln w="9525">
            <a:noFill/>
          </a:ln>
        </p:spPr>
      </p:pic>
      <p:sp>
        <p:nvSpPr>
          <p:cNvPr id="14" name="文本框 13"/>
          <p:cNvSpPr txBox="1"/>
          <p:nvPr/>
        </p:nvSpPr>
        <p:spPr>
          <a:xfrm>
            <a:off x="8545830" y="5311775"/>
            <a:ext cx="2520315" cy="368300"/>
          </a:xfrm>
          <a:prstGeom prst="rect">
            <a:avLst/>
          </a:prstGeom>
          <a:noFill/>
          <a:ln w="9525">
            <a:noFill/>
          </a:ln>
        </p:spPr>
        <p:txBody>
          <a:bodyPr wrap="square">
            <a:spAutoFit/>
          </a:bodyPr>
          <a:p>
            <a:pPr indent="0"/>
            <a:r>
              <a:rPr lang="en-US" b="0">
                <a:latin typeface="Times New Roman" panose="02020603050405020304" pitchFamily="18" charset="0"/>
                <a:cs typeface="仿宋_GB2312" charset="0"/>
              </a:rPr>
              <a:t>(RJ</a:t>
            </a:r>
            <a:r>
              <a:rPr lang="zh-CN" b="0">
                <a:cs typeface="仿宋_GB2312" charset="0"/>
              </a:rPr>
              <a:t>九年级</a:t>
            </a:r>
            <a:r>
              <a:rPr lang="en-US" b="0">
                <a:latin typeface="Times New Roman" panose="02020603050405020304" pitchFamily="18" charset="0"/>
                <a:cs typeface="仿宋_GB2312" charset="0"/>
              </a:rPr>
              <a:t>P3</a:t>
            </a:r>
            <a:r>
              <a:rPr lang="zh-CN" b="0">
                <a:cs typeface="仿宋_GB2312" charset="0"/>
              </a:rPr>
              <a:t>图</a:t>
            </a:r>
            <a:r>
              <a:rPr lang="en-US" b="0">
                <a:latin typeface="Times New Roman" panose="02020603050405020304" pitchFamily="18" charset="0"/>
                <a:cs typeface="仿宋_GB2312" charset="0"/>
              </a:rPr>
              <a:t>13.1</a:t>
            </a:r>
            <a:r>
              <a:rPr lang="zh-CN" b="0">
                <a:cs typeface="仿宋_GB2312" charset="0"/>
              </a:rPr>
              <a:t>－</a:t>
            </a:r>
            <a:r>
              <a:rPr lang="en-US" b="0">
                <a:latin typeface="Times New Roman" panose="02020603050405020304" pitchFamily="18" charset="0"/>
                <a:cs typeface="仿宋_GB2312" charset="0"/>
              </a:rPr>
              <a:t>2)</a:t>
            </a:r>
            <a:endParaRPr lang="zh-CN" altLang="en-US"/>
          </a:p>
        </p:txBody>
      </p:sp>
      <p:sp>
        <p:nvSpPr>
          <p:cNvPr id="15" name="文本框 14"/>
          <p:cNvSpPr txBox="1"/>
          <p:nvPr/>
        </p:nvSpPr>
        <p:spPr>
          <a:xfrm>
            <a:off x="1207135" y="4539615"/>
            <a:ext cx="209359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做无规则运动</a:t>
            </a:r>
            <a:endParaRPr lang="zh-CN" altLang="en-US" sz="2400" b="0">
              <a:solidFill>
                <a:srgbClr val="FF0000"/>
              </a:solidFill>
              <a:ea typeface="宋体" panose="02010600030101010101" pitchFamily="2" charset="-122"/>
            </a:endParaRPr>
          </a:p>
        </p:txBody>
      </p:sp>
      <p:sp>
        <p:nvSpPr>
          <p:cNvPr id="16" name="文本框 15"/>
          <p:cNvSpPr txBox="1"/>
          <p:nvPr/>
        </p:nvSpPr>
        <p:spPr>
          <a:xfrm>
            <a:off x="2949575" y="5654675"/>
            <a:ext cx="51752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高</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ppt_x"/>
                                          </p:val>
                                        </p:tav>
                                        <p:tav tm="100000">
                                          <p:val>
                                            <p:strVal val="#ppt_x"/>
                                          </p:val>
                                        </p:tav>
                                      </p:tavLst>
                                    </p:anim>
                                    <p:anim calcmode="lin" valueType="num">
                                      <p:cBhvr additive="base">
                                        <p:cTn id="1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1"/>
      <p:bldP spid="15" grpId="0"/>
      <p:bldP spid="15" grpId="1"/>
      <p:bldP spid="16" grpId="0"/>
      <p:bldP spid="16"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102360" y="2176780"/>
            <a:ext cx="5864225" cy="2861310"/>
          </a:xfrm>
          <a:prstGeom prst="rect">
            <a:avLst/>
          </a:prstGeom>
          <a:noFill/>
          <a:ln w="9525">
            <a:noFill/>
          </a:ln>
        </p:spPr>
        <p:txBody>
          <a:bodyPr wrap="square">
            <a:spAutoFit/>
          </a:bodyPr>
          <a:p>
            <a:pPr indent="0" fontAlgn="auto">
              <a:lnSpc>
                <a:spcPct val="150000"/>
              </a:lnSpc>
            </a:pPr>
            <a:r>
              <a:rPr lang="zh-CN" sz="2400">
                <a:latin typeface="黑体" panose="02010609060101010101" pitchFamily="49" charset="-122"/>
                <a:ea typeface="黑体" panose="02010609060101010101" pitchFamily="49" charset="-122"/>
                <a:cs typeface="Times New Roman" panose="02020603050405020304" pitchFamily="18" charset="0"/>
              </a:rPr>
              <a:t>命题点：物态的特点、物态变化的辨识</a:t>
            </a:r>
            <a:endParaRPr lang="en-US" sz="2400">
              <a:latin typeface="黑体" panose="02010609060101010101" pitchFamily="49" charset="-122"/>
              <a:ea typeface="黑体" panose="02010609060101010101" pitchFamily="49" charset="-122"/>
              <a:cs typeface="Times New Roman" panose="02020603050405020304" pitchFamily="18" charset="0"/>
            </a:endParaRPr>
          </a:p>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2. </a:t>
            </a:r>
            <a:r>
              <a:rPr lang="zh-CN" sz="2400">
                <a:latin typeface="Times New Roman" panose="02020603050405020304" pitchFamily="18" charset="0"/>
                <a:ea typeface="宋体" panose="02010600030101010101" pitchFamily="2" charset="-122"/>
                <a:cs typeface="Times New Roman" panose="02020603050405020304" pitchFamily="18" charset="0"/>
              </a:rPr>
              <a:t>如图形象地描述了物质在不同形态下的物理模型，甲图具有一定的</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和形状，物质由乙图变为丙图的过程叫做</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填物态变化名称</a:t>
            </a:r>
            <a:r>
              <a:rPr lang="en-US" sz="240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2" name="图片 -2147482438"/>
          <p:cNvPicPr>
            <a:picLocks noChangeAspect="1"/>
          </p:cNvPicPr>
          <p:nvPr/>
        </p:nvPicPr>
        <p:blipFill>
          <a:blip r:embed="rId1"/>
          <a:stretch>
            <a:fillRect/>
          </a:stretch>
        </p:blipFill>
        <p:spPr>
          <a:xfrm>
            <a:off x="7627620" y="2577465"/>
            <a:ext cx="3008630" cy="1786255"/>
          </a:xfrm>
          <a:prstGeom prst="rect">
            <a:avLst/>
          </a:prstGeom>
          <a:noFill/>
          <a:ln w="9525">
            <a:noFill/>
          </a:ln>
        </p:spPr>
      </p:pic>
      <p:sp>
        <p:nvSpPr>
          <p:cNvPr id="3" name="文本框 2"/>
          <p:cNvSpPr txBox="1"/>
          <p:nvPr/>
        </p:nvSpPr>
        <p:spPr>
          <a:xfrm>
            <a:off x="7724140" y="4669790"/>
            <a:ext cx="3055620" cy="368300"/>
          </a:xfrm>
          <a:prstGeom prst="rect">
            <a:avLst/>
          </a:prstGeom>
          <a:noFill/>
          <a:ln w="9525">
            <a:noFill/>
          </a:ln>
        </p:spPr>
        <p:txBody>
          <a:bodyPr wrap="square">
            <a:spAutoFit/>
          </a:bodyPr>
          <a:p>
            <a:pPr indent="0"/>
            <a:r>
              <a:rPr lang="en-US" b="0">
                <a:latin typeface="Times New Roman" panose="02020603050405020304" pitchFamily="18" charset="0"/>
                <a:ea typeface="宋体" panose="02010600030101010101" pitchFamily="2" charset="-122"/>
                <a:cs typeface="Times New Roman" panose="02020603050405020304" pitchFamily="18" charset="0"/>
              </a:rPr>
              <a:t>(2005</a:t>
            </a:r>
            <a:r>
              <a:rPr lang="zh-CN" b="0">
                <a:latin typeface="Times New Roman" panose="02020603050405020304" pitchFamily="18" charset="0"/>
                <a:ea typeface="宋体" panose="02010600030101010101" pitchFamily="2" charset="-122"/>
                <a:cs typeface="Times New Roman" panose="02020603050405020304" pitchFamily="18" charset="0"/>
              </a:rPr>
              <a:t>江西课改实验区</a:t>
            </a:r>
            <a:r>
              <a:rPr lang="en-US" b="0">
                <a:latin typeface="Times New Roman" panose="02020603050405020304" pitchFamily="18" charset="0"/>
                <a:ea typeface="宋体" panose="02010600030101010101" pitchFamily="2" charset="-122"/>
                <a:cs typeface="Times New Roman" panose="02020603050405020304" pitchFamily="18" charset="0"/>
              </a:rPr>
              <a:t>2</a:t>
            </a:r>
            <a:r>
              <a:rPr lang="zh-CN" b="0">
                <a:latin typeface="Times New Roman" panose="02020603050405020304" pitchFamily="18" charset="0"/>
                <a:ea typeface="宋体" panose="02010600030101010101" pitchFamily="2" charset="-122"/>
                <a:cs typeface="Times New Roman" panose="02020603050405020304" pitchFamily="18" charset="0"/>
              </a:rPr>
              <a:t>题图</a:t>
            </a:r>
            <a:r>
              <a:rPr lang="en-US" b="0">
                <a:latin typeface="Times New Roman" panose="02020603050405020304" pitchFamily="18" charset="0"/>
                <a:ea typeface="宋体" panose="02010600030101010101" pitchFamily="2" charset="-122"/>
                <a:cs typeface="Times New Roman" panose="02020603050405020304" pitchFamily="18" charset="0"/>
              </a:rPr>
              <a:t>)</a:t>
            </a:r>
            <a:endParaRPr lang="zh-CN" altLang="en-US">
              <a:latin typeface="Times New Roman" panose="02020603050405020304" pitchFamily="18" charset="0"/>
              <a:ea typeface="宋体" panose="02010600030101010101" pitchFamily="2" charset="-122"/>
              <a:cs typeface="Times New Roman" panose="02020603050405020304" pitchFamily="18" charset="0"/>
            </a:endParaRPr>
          </a:p>
        </p:txBody>
      </p:sp>
      <p:sp>
        <p:nvSpPr>
          <p:cNvPr id="4" name="文本框 3"/>
          <p:cNvSpPr txBox="1"/>
          <p:nvPr/>
        </p:nvSpPr>
        <p:spPr>
          <a:xfrm>
            <a:off x="5057140" y="3402965"/>
            <a:ext cx="89090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体积</a:t>
            </a:r>
            <a:endParaRPr lang="zh-CN" altLang="en-US" sz="2400" b="0">
              <a:solidFill>
                <a:srgbClr val="FF0000"/>
              </a:solidFill>
              <a:ea typeface="宋体" panose="02010600030101010101" pitchFamily="2" charset="-122"/>
            </a:endParaRPr>
          </a:p>
        </p:txBody>
      </p:sp>
      <p:sp>
        <p:nvSpPr>
          <p:cNvPr id="5" name="文本框 4"/>
          <p:cNvSpPr txBox="1"/>
          <p:nvPr/>
        </p:nvSpPr>
        <p:spPr>
          <a:xfrm>
            <a:off x="2591435" y="4483735"/>
            <a:ext cx="98488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汽化</a:t>
            </a:r>
            <a:endParaRPr lang="zh-CN" altLang="en-US" sz="2400" b="0">
              <a:solidFill>
                <a:srgbClr val="FF0000"/>
              </a:solidFill>
              <a:ea typeface="宋体" panose="02010600030101010101" pitchFamily="2"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1012825" y="1741805"/>
            <a:ext cx="6666230" cy="3415030"/>
          </a:xfrm>
          <a:prstGeom prst="rect">
            <a:avLst/>
          </a:prstGeom>
          <a:noFill/>
          <a:ln w="9525">
            <a:noFill/>
          </a:ln>
        </p:spPr>
        <p:txBody>
          <a:bodyPr wrap="square">
            <a:spAutoFit/>
          </a:bodyPr>
          <a:p>
            <a:pPr indent="0" fontAlgn="auto">
              <a:lnSpc>
                <a:spcPct val="150000"/>
              </a:lnSpc>
            </a:pPr>
            <a:r>
              <a:rPr lang="zh-CN" sz="2400">
                <a:ea typeface="黑体" panose="02010609060101010101" pitchFamily="49" charset="-122"/>
              </a:rPr>
              <a:t>命题点：改变内能的方式</a:t>
            </a:r>
            <a:r>
              <a:rPr lang="en-US" sz="2400">
                <a:latin typeface="Times New Roman" panose="02020603050405020304" pitchFamily="18" charset="0"/>
              </a:rPr>
              <a:t>3. </a:t>
            </a:r>
            <a:r>
              <a:rPr lang="zh-CN" sz="2400">
                <a:ea typeface="宋体" panose="02010600030101010101" pitchFamily="2" charset="-122"/>
              </a:rPr>
              <a:t>如图所示</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在一个配有活塞的厚玻璃筒底部放一小团硝化棉</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快速压下活塞</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可观察到硝化棉着火燃烧</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此过程中活塞对筒内气体做功</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这是通过</a:t>
            </a:r>
            <a:r>
              <a:rPr lang="en-US" sz="2400">
                <a:latin typeface="Times New Roman" panose="02020603050405020304" pitchFamily="18" charset="0"/>
              </a:rPr>
              <a:t>________</a:t>
            </a:r>
            <a:r>
              <a:rPr lang="zh-CN" sz="2400">
                <a:ea typeface="宋体" panose="02010600030101010101" pitchFamily="2" charset="-122"/>
              </a:rPr>
              <a:t>方式使</a:t>
            </a:r>
            <a:r>
              <a:rPr lang="zh-CN" sz="2400">
                <a:latin typeface="Times New Roman" panose="02020603050405020304" pitchFamily="18" charset="0"/>
                <a:ea typeface="宋体" panose="02010600030101010101" pitchFamily="2" charset="-122"/>
              </a:rPr>
              <a:t>气体的内能</a:t>
            </a:r>
            <a:r>
              <a:rPr lang="en-US" sz="2400">
                <a:latin typeface="Times New Roman" panose="02020603050405020304" pitchFamily="18" charset="0"/>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增大</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减小</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rPr>
              <a:t>)</a:t>
            </a:r>
            <a:r>
              <a:rPr lang="zh-CN" sz="2400">
                <a:ea typeface="宋体" panose="02010600030101010101" pitchFamily="2" charset="-122"/>
              </a:rPr>
              <a:t>．</a:t>
            </a:r>
            <a:r>
              <a:rPr lang="en-US" sz="2400">
                <a:latin typeface="Times New Roman" panose="02020603050405020304" pitchFamily="18" charset="0"/>
                <a:cs typeface="楷体_GB2312" charset="0"/>
              </a:rPr>
              <a:t>(2019</a:t>
            </a:r>
            <a:r>
              <a:rPr lang="zh-CN" sz="2400">
                <a:cs typeface="楷体_GB2312" charset="0"/>
              </a:rPr>
              <a:t>湘西</a:t>
            </a:r>
            <a:r>
              <a:rPr lang="en-US" sz="2400">
                <a:latin typeface="Times New Roman" panose="02020603050405020304" pitchFamily="18" charset="0"/>
                <a:cs typeface="楷体_GB2312" charset="0"/>
              </a:rPr>
              <a:t>19</a:t>
            </a:r>
            <a:r>
              <a:rPr lang="zh-CN" sz="2400">
                <a:cs typeface="楷体_GB2312" charset="0"/>
              </a:rPr>
              <a:t>改编</a:t>
            </a:r>
            <a:r>
              <a:rPr lang="en-US" sz="2400">
                <a:latin typeface="Times New Roman" panose="02020603050405020304" pitchFamily="18" charset="0"/>
                <a:cs typeface="楷体_GB2312" charset="0"/>
              </a:rPr>
              <a:t>)</a:t>
            </a:r>
            <a:endParaRPr lang="zh-CN" altLang="en-US" sz="2400"/>
          </a:p>
        </p:txBody>
      </p:sp>
      <p:pic>
        <p:nvPicPr>
          <p:cNvPr id="7" name="图片 -2147481785" descr="C:\Documents and Settings\Administrator\桌面\江西物理(JK)\N367.TIF"/>
          <p:cNvPicPr>
            <a:picLocks noChangeAspect="1"/>
          </p:cNvPicPr>
          <p:nvPr/>
        </p:nvPicPr>
        <p:blipFill>
          <a:blip r:embed="rId1" r:link="rId2"/>
          <a:stretch>
            <a:fillRect/>
          </a:stretch>
        </p:blipFill>
        <p:spPr>
          <a:xfrm>
            <a:off x="8795385" y="1739900"/>
            <a:ext cx="1195070" cy="3114040"/>
          </a:xfrm>
          <a:prstGeom prst="rect">
            <a:avLst/>
          </a:prstGeom>
          <a:noFill/>
          <a:ln w="9525">
            <a:noFill/>
          </a:ln>
        </p:spPr>
      </p:pic>
      <p:sp>
        <p:nvSpPr>
          <p:cNvPr id="8" name="文本框 7"/>
          <p:cNvSpPr txBox="1"/>
          <p:nvPr/>
        </p:nvSpPr>
        <p:spPr>
          <a:xfrm>
            <a:off x="8288655" y="5185410"/>
            <a:ext cx="2830195" cy="368300"/>
          </a:xfrm>
          <a:prstGeom prst="rect">
            <a:avLst/>
          </a:prstGeom>
          <a:noFill/>
          <a:ln w="9525">
            <a:noFill/>
          </a:ln>
        </p:spPr>
        <p:txBody>
          <a:bodyPr wrap="square">
            <a:spAutoFit/>
          </a:bodyPr>
          <a:p>
            <a:pPr indent="0"/>
            <a:r>
              <a:rPr lang="en-US" b="0">
                <a:latin typeface="Times New Roman" panose="02020603050405020304" pitchFamily="18" charset="0"/>
                <a:cs typeface="仿宋_GB2312" charset="0"/>
              </a:rPr>
              <a:t>(RJ</a:t>
            </a:r>
            <a:r>
              <a:rPr lang="zh-CN" b="0">
                <a:cs typeface="仿宋_GB2312" charset="0"/>
              </a:rPr>
              <a:t>九年级</a:t>
            </a:r>
            <a:r>
              <a:rPr lang="en-US" b="0">
                <a:latin typeface="Times New Roman" panose="02020603050405020304" pitchFamily="18" charset="0"/>
                <a:cs typeface="仿宋_GB2312" charset="0"/>
              </a:rPr>
              <a:t>P9</a:t>
            </a:r>
            <a:r>
              <a:rPr lang="zh-CN" b="0">
                <a:cs typeface="仿宋_GB2312" charset="0"/>
              </a:rPr>
              <a:t>图</a:t>
            </a:r>
            <a:r>
              <a:rPr lang="en-US" b="0">
                <a:latin typeface="Times New Roman" panose="02020603050405020304" pitchFamily="18" charset="0"/>
                <a:cs typeface="仿宋_GB2312" charset="0"/>
              </a:rPr>
              <a:t>13.2</a:t>
            </a:r>
            <a:r>
              <a:rPr lang="zh-CN" b="0">
                <a:cs typeface="仿宋_GB2312" charset="0"/>
              </a:rPr>
              <a:t>－</a:t>
            </a:r>
            <a:r>
              <a:rPr lang="en-US" b="0">
                <a:latin typeface="Times New Roman" panose="02020603050405020304" pitchFamily="18" charset="0"/>
                <a:cs typeface="仿宋_GB2312" charset="0"/>
              </a:rPr>
              <a:t>5</a:t>
            </a:r>
            <a:r>
              <a:rPr lang="zh-CN" b="0">
                <a:cs typeface="仿宋_GB2312" charset="0"/>
              </a:rPr>
              <a:t>甲</a:t>
            </a:r>
            <a:r>
              <a:rPr lang="en-US" b="0">
                <a:latin typeface="Times New Roman" panose="02020603050405020304" pitchFamily="18" charset="0"/>
                <a:cs typeface="仿宋_GB2312" charset="0"/>
              </a:rPr>
              <a:t>)</a:t>
            </a:r>
            <a:endParaRPr lang="zh-CN" altLang="en-US"/>
          </a:p>
        </p:txBody>
      </p:sp>
      <p:sp>
        <p:nvSpPr>
          <p:cNvPr id="9" name="文本框 8"/>
          <p:cNvSpPr txBox="1"/>
          <p:nvPr/>
        </p:nvSpPr>
        <p:spPr>
          <a:xfrm>
            <a:off x="1962150" y="4077335"/>
            <a:ext cx="90932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做功</a:t>
            </a:r>
            <a:endParaRPr lang="zh-CN" altLang="en-US" sz="2400" b="0">
              <a:solidFill>
                <a:srgbClr val="FF0000"/>
              </a:solidFill>
              <a:ea typeface="宋体" panose="02010600030101010101" pitchFamily="2" charset="-122"/>
            </a:endParaRPr>
          </a:p>
        </p:txBody>
      </p:sp>
      <p:sp>
        <p:nvSpPr>
          <p:cNvPr id="10" name="文本框 9"/>
          <p:cNvSpPr txBox="1"/>
          <p:nvPr/>
        </p:nvSpPr>
        <p:spPr>
          <a:xfrm>
            <a:off x="5581015" y="4060825"/>
            <a:ext cx="82740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增大</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1"/>
      <p:bldP spid="9" grpId="0"/>
      <p:bldP spid="9" grpId="1"/>
      <p:bldP spid="10" grpId="0"/>
      <p:bldP spid="10"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1216025" y="2024380"/>
            <a:ext cx="5417185" cy="2861310"/>
          </a:xfrm>
          <a:prstGeom prst="rect">
            <a:avLst/>
          </a:prstGeom>
          <a:noFill/>
          <a:ln w="9525">
            <a:noFill/>
          </a:ln>
        </p:spPr>
        <p:txBody>
          <a:bodyPr wrap="square">
            <a:spAutoFit/>
          </a:bodyPr>
          <a:p>
            <a:pPr indent="0" fontAlgn="auto">
              <a:lnSpc>
                <a:spcPct val="150000"/>
              </a:lnSpc>
            </a:pPr>
            <a:r>
              <a:rPr lang="zh-CN" sz="2400">
                <a:ea typeface="黑体" panose="02010609060101010101" pitchFamily="49" charset="-122"/>
              </a:rPr>
              <a:t>命题点：改变内能的方式、能量转化</a:t>
            </a:r>
            <a:r>
              <a:rPr lang="en-US" sz="2400">
                <a:latin typeface="Times New Roman" panose="02020603050405020304" pitchFamily="18" charset="0"/>
                <a:ea typeface="宋体" panose="02010600030101010101" pitchFamily="2" charset="-122"/>
              </a:rPr>
              <a:t>4. </a:t>
            </a:r>
            <a:r>
              <a:rPr lang="zh-CN" sz="2400">
                <a:ea typeface="宋体" panose="02010600030101010101" pitchFamily="2" charset="-122"/>
              </a:rPr>
              <a:t>如图所示，用电炉烧水是通过</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的方式改变水的内能，水沸腾时，壶盖不断向上跳动，该过程中水蒸气的内能转化为壶盖的</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能．</a:t>
            </a:r>
            <a:endParaRPr lang="zh-CN" altLang="en-US" sz="2400"/>
          </a:p>
        </p:txBody>
      </p:sp>
      <p:pic>
        <p:nvPicPr>
          <p:cNvPr id="7" name="图片 -2147481239"/>
          <p:cNvPicPr>
            <a:picLocks noChangeAspect="1"/>
          </p:cNvPicPr>
          <p:nvPr/>
        </p:nvPicPr>
        <p:blipFill>
          <a:blip r:embed="rId1"/>
          <a:stretch>
            <a:fillRect/>
          </a:stretch>
        </p:blipFill>
        <p:spPr>
          <a:xfrm>
            <a:off x="7913370" y="2284095"/>
            <a:ext cx="2633980" cy="1934845"/>
          </a:xfrm>
          <a:prstGeom prst="rect">
            <a:avLst/>
          </a:prstGeom>
          <a:noFill/>
          <a:ln w="9525">
            <a:noFill/>
          </a:ln>
        </p:spPr>
      </p:pic>
      <p:sp>
        <p:nvSpPr>
          <p:cNvPr id="8" name="文本框 7"/>
          <p:cNvSpPr txBox="1"/>
          <p:nvPr/>
        </p:nvSpPr>
        <p:spPr>
          <a:xfrm>
            <a:off x="8267065" y="4902835"/>
            <a:ext cx="1901190" cy="368300"/>
          </a:xfrm>
          <a:prstGeom prst="rect">
            <a:avLst/>
          </a:prstGeom>
          <a:noFill/>
          <a:ln w="9525">
            <a:noFill/>
          </a:ln>
        </p:spPr>
        <p:txBody>
          <a:bodyPr wrap="square">
            <a:spAutoFit/>
          </a:bodyPr>
          <a:p>
            <a:pPr indent="0"/>
            <a:r>
              <a:rPr lang="en-US" b="0">
                <a:latin typeface="Times New Roman" panose="02020603050405020304" pitchFamily="18" charset="0"/>
                <a:cs typeface="仿宋_GB2312" charset="0"/>
              </a:rPr>
              <a:t>(</a:t>
            </a:r>
            <a:r>
              <a:rPr lang="zh-CN" b="0">
                <a:cs typeface="仿宋_GB2312" charset="0"/>
              </a:rPr>
              <a:t>江西</a:t>
            </a:r>
            <a:r>
              <a:rPr lang="en-US" b="0">
                <a:latin typeface="Times New Roman" panose="02020603050405020304" pitchFamily="18" charset="0"/>
                <a:cs typeface="仿宋_GB2312" charset="0"/>
              </a:rPr>
              <a:t>2005.5</a:t>
            </a:r>
            <a:r>
              <a:rPr lang="zh-CN" b="0">
                <a:cs typeface="仿宋_GB2312" charset="0"/>
              </a:rPr>
              <a:t>题图</a:t>
            </a:r>
            <a:r>
              <a:rPr lang="en-US" b="0">
                <a:latin typeface="Times New Roman" panose="02020603050405020304" pitchFamily="18" charset="0"/>
                <a:cs typeface="仿宋_GB2312" charset="0"/>
              </a:rPr>
              <a:t>)</a:t>
            </a:r>
            <a:endParaRPr lang="zh-CN" altLang="en-US"/>
          </a:p>
        </p:txBody>
      </p:sp>
      <p:sp>
        <p:nvSpPr>
          <p:cNvPr id="9" name="文本框 8"/>
          <p:cNvSpPr txBox="1"/>
          <p:nvPr/>
        </p:nvSpPr>
        <p:spPr>
          <a:xfrm>
            <a:off x="1343660" y="3237230"/>
            <a:ext cx="113665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热传递</a:t>
            </a:r>
            <a:endParaRPr lang="zh-CN" altLang="en-US" sz="2400" b="0">
              <a:solidFill>
                <a:srgbClr val="FF0000"/>
              </a:solidFill>
              <a:ea typeface="宋体" panose="02010600030101010101" pitchFamily="2" charset="-122"/>
            </a:endParaRPr>
          </a:p>
        </p:txBody>
      </p:sp>
      <p:sp>
        <p:nvSpPr>
          <p:cNvPr id="10" name="文本框 9"/>
          <p:cNvSpPr txBox="1"/>
          <p:nvPr/>
        </p:nvSpPr>
        <p:spPr>
          <a:xfrm>
            <a:off x="4573905" y="4315460"/>
            <a:ext cx="91884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机械</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1"/>
      <p:bldP spid="9" grpId="0"/>
      <p:bldP spid="9" grpId="1"/>
      <p:bldP spid="10" grpId="0"/>
      <p:bldP spid="10"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 name="组合 4"/>
          <p:cNvGrpSpPr/>
          <p:nvPr/>
        </p:nvGrpSpPr>
        <p:grpSpPr>
          <a:xfrm>
            <a:off x="551041" y="1259840"/>
            <a:ext cx="11087035" cy="645159"/>
            <a:chOff x="985" y="1190"/>
            <a:chExt cx="17545" cy="1018"/>
          </a:xfrm>
        </p:grpSpPr>
        <p:pic>
          <p:nvPicPr>
            <p:cNvPr id="7" name="图片 1" descr="一级标"/>
            <p:cNvPicPr>
              <a:picLocks noChangeAspect="1"/>
            </p:cNvPicPr>
            <p:nvPr/>
          </p:nvPicPr>
          <p:blipFill>
            <a:blip r:embed="rId1"/>
            <a:srcRect l="14198" t="-2712" r="11515" b="-4127"/>
            <a:stretch>
              <a:fillRect/>
            </a:stretch>
          </p:blipFill>
          <p:spPr>
            <a:xfrm>
              <a:off x="985" y="1244"/>
              <a:ext cx="17545" cy="908"/>
            </a:xfrm>
            <a:prstGeom prst="rect">
              <a:avLst/>
            </a:prstGeom>
            <a:noFill/>
            <a:ln w="9525">
              <a:noFill/>
            </a:ln>
          </p:spPr>
        </p:pic>
        <p:sp>
          <p:nvSpPr>
            <p:cNvPr id="8" name="文本框 10"/>
            <p:cNvSpPr txBox="1"/>
            <p:nvPr/>
          </p:nvSpPr>
          <p:spPr>
            <a:xfrm>
              <a:off x="5630" y="1190"/>
              <a:ext cx="7705" cy="1018"/>
            </a:xfrm>
            <a:prstGeom prst="rect">
              <a:avLst/>
            </a:prstGeom>
            <a:noFill/>
            <a:ln w="9525">
              <a:noFill/>
            </a:ln>
          </p:spPr>
          <p:txBody>
            <a:bodyPr wrap="square" anchor="t">
              <a:spAutoFit/>
            </a:bodyPr>
            <a:p>
              <a:pPr algn="ctr"/>
              <a:r>
                <a:rPr lang="zh-CN" altLang="en-US" sz="3600" b="1">
                  <a:latin typeface="Times New Roman" panose="02020603050405020304" pitchFamily="18" charset="0"/>
                  <a:ea typeface="黑体" panose="02010609060101010101" pitchFamily="49" charset="-122"/>
                  <a:cs typeface="Times New Roman" panose="02020603050405020304" pitchFamily="18" charset="0"/>
                </a:rPr>
                <a:t>江西</a:t>
              </a:r>
              <a:r>
                <a:rPr lang="en-US" altLang="zh-CN" sz="3600" b="1">
                  <a:latin typeface="Times New Roman" panose="02020603050405020304" pitchFamily="18" charset="0"/>
                  <a:ea typeface="黑体" panose="02010609060101010101" pitchFamily="49" charset="-122"/>
                  <a:cs typeface="Times New Roman" panose="02020603050405020304" pitchFamily="18" charset="0"/>
                </a:rPr>
                <a:t>6</a:t>
              </a:r>
              <a:r>
                <a:rPr lang="zh-CN" altLang="en-US" sz="3600" b="1">
                  <a:latin typeface="Times New Roman" panose="02020603050405020304" pitchFamily="18" charset="0"/>
                  <a:ea typeface="黑体" panose="02010609060101010101" pitchFamily="49" charset="-122"/>
                  <a:cs typeface="Times New Roman" panose="02020603050405020304" pitchFamily="18" charset="0"/>
                </a:rPr>
                <a:t>年真题</a:t>
              </a:r>
              <a:r>
                <a:rPr lang="en-US" altLang="zh-CN" sz="3600" b="1">
                  <a:latin typeface="Times New Roman" panose="02020603050405020304" pitchFamily="18" charset="0"/>
                  <a:ea typeface="黑体" panose="02010609060101010101" pitchFamily="49" charset="-122"/>
                  <a:cs typeface="Times New Roman" panose="02020603050405020304" pitchFamily="18" charset="0"/>
                </a:rPr>
                <a:t>“</a:t>
              </a:r>
              <a:r>
                <a:rPr lang="zh-CN" altLang="en-US" sz="3600" b="1">
                  <a:latin typeface="Times New Roman" panose="02020603050405020304" pitchFamily="18" charset="0"/>
                  <a:ea typeface="黑体" panose="02010609060101010101" pitchFamily="49" charset="-122"/>
                  <a:cs typeface="Times New Roman" panose="02020603050405020304" pitchFamily="18" charset="0"/>
                  <a:sym typeface="+mn-ea"/>
                </a:rPr>
                <a:t>面对面</a:t>
              </a:r>
              <a:r>
                <a:rPr lang="en-US" altLang="zh-CN" sz="3600" b="1">
                  <a:latin typeface="Times New Roman" panose="02020603050405020304" pitchFamily="18" charset="0"/>
                  <a:ea typeface="黑体" panose="02010609060101010101" pitchFamily="49" charset="-122"/>
                  <a:cs typeface="Times New Roman" panose="02020603050405020304" pitchFamily="18" charset="0"/>
                </a:rPr>
                <a:t>”</a:t>
              </a:r>
              <a:endParaRPr lang="zh-CN" altLang="en-US" sz="36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grpSp>
        <p:nvGrpSpPr>
          <p:cNvPr id="9" name="组合 8"/>
          <p:cNvGrpSpPr/>
          <p:nvPr/>
        </p:nvGrpSpPr>
        <p:grpSpPr>
          <a:xfrm>
            <a:off x="675005" y="2356485"/>
            <a:ext cx="5118100" cy="534670"/>
            <a:chOff x="894" y="3246"/>
            <a:chExt cx="8060" cy="842"/>
          </a:xfrm>
        </p:grpSpPr>
        <p:sp>
          <p:nvSpPr>
            <p:cNvPr id="10" name="文本框 4"/>
            <p:cNvSpPr txBox="1"/>
            <p:nvPr/>
          </p:nvSpPr>
          <p:spPr>
            <a:xfrm>
              <a:off x="3894" y="3266"/>
              <a:ext cx="5060"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分子动理论</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6年5考</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a:t>
              </a:r>
              <a:endParaRPr lang="en-US" altLang="zh-CN"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11" name="组合 10"/>
            <p:cNvGrpSpPr/>
            <p:nvPr/>
          </p:nvGrpSpPr>
          <p:grpSpPr>
            <a:xfrm>
              <a:off x="894" y="3246"/>
              <a:ext cx="2665" cy="822"/>
              <a:chOff x="6686" y="8865"/>
              <a:chExt cx="2836" cy="877"/>
            </a:xfrm>
          </p:grpSpPr>
          <p:pic>
            <p:nvPicPr>
              <p:cNvPr id="17" name="图片 9" descr="考点2字"/>
              <p:cNvPicPr>
                <a:picLocks noChangeAspect="1"/>
              </p:cNvPicPr>
              <p:nvPr/>
            </p:nvPicPr>
            <p:blipFill>
              <a:blip r:embed="rId2"/>
              <a:stretch>
                <a:fillRect/>
              </a:stretch>
            </p:blipFill>
            <p:spPr>
              <a:xfrm>
                <a:off x="6686" y="8865"/>
                <a:ext cx="2836" cy="821"/>
              </a:xfrm>
              <a:prstGeom prst="rect">
                <a:avLst/>
              </a:prstGeom>
              <a:noFill/>
              <a:ln w="9525">
                <a:noFill/>
              </a:ln>
            </p:spPr>
          </p:pic>
          <p:sp>
            <p:nvSpPr>
              <p:cNvPr id="18"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类型</a:t>
                </a:r>
                <a:endParaRPr lang="zh-CN" altLang="en-US" sz="2800" b="1" dirty="0">
                  <a:latin typeface="Times New Roman" panose="02020603050405020304" pitchFamily="18" charset="0"/>
                  <a:ea typeface="黑体" panose="02010609060101010101" pitchFamily="49" charset="-122"/>
                </a:endParaRPr>
              </a:p>
            </p:txBody>
          </p:sp>
          <p:sp>
            <p:nvSpPr>
              <p:cNvPr id="19"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20" name="文本框 19"/>
          <p:cNvSpPr txBox="1"/>
          <p:nvPr/>
        </p:nvSpPr>
        <p:spPr>
          <a:xfrm>
            <a:off x="675005" y="3049905"/>
            <a:ext cx="10836275" cy="2861310"/>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rPr>
              <a:t>1. </a:t>
            </a:r>
            <a:r>
              <a:rPr lang="en-US" sz="2400">
                <a:latin typeface="Times New Roman" panose="02020603050405020304" pitchFamily="18" charset="0"/>
                <a:cs typeface="楷体_GB2312" charset="0"/>
              </a:rPr>
              <a:t>(2015</a:t>
            </a:r>
            <a:r>
              <a:rPr lang="zh-CN" sz="2400">
                <a:cs typeface="楷体_GB2312" charset="0"/>
              </a:rPr>
              <a:t>江西</a:t>
            </a:r>
            <a:r>
              <a:rPr lang="en-US" sz="2400">
                <a:latin typeface="Times New Roman" panose="02020603050405020304" pitchFamily="18" charset="0"/>
                <a:cs typeface="楷体_GB2312" charset="0"/>
              </a:rPr>
              <a:t>2</a:t>
            </a:r>
            <a:r>
              <a:rPr lang="zh-CN" sz="2400">
                <a:cs typeface="楷体_GB2312" charset="0"/>
              </a:rPr>
              <a:t>题</a:t>
            </a:r>
            <a:r>
              <a:rPr lang="en-US" sz="2400">
                <a:latin typeface="Times New Roman" panose="02020603050405020304" pitchFamily="18" charset="0"/>
                <a:cs typeface="楷体_GB2312" charset="0"/>
              </a:rPr>
              <a:t>2</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分子动理</a:t>
            </a:r>
            <a:r>
              <a:rPr lang="zh-CN" sz="2400">
                <a:latin typeface="Times New Roman" panose="02020603050405020304" pitchFamily="18" charset="0"/>
                <a:ea typeface="宋体" panose="02010600030101010101" pitchFamily="2" charset="-122"/>
              </a:rPr>
              <a:t>论的基本内容：物质是由大量分子、原子构成的；分子在不停地做无规则运动；分子间存在着相互作用的</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和</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2. </a:t>
            </a:r>
            <a:r>
              <a:rPr lang="en-US" sz="2400">
                <a:latin typeface="Times New Roman" panose="02020603050405020304" pitchFamily="18" charset="0"/>
                <a:cs typeface="楷体_GB2312" charset="0"/>
              </a:rPr>
              <a:t>(2018</a:t>
            </a:r>
            <a:r>
              <a:rPr lang="zh-CN" sz="2400">
                <a:cs typeface="楷体_GB2312" charset="0"/>
              </a:rPr>
              <a:t>江西</a:t>
            </a:r>
            <a:r>
              <a:rPr lang="en-US" sz="2400">
                <a:latin typeface="Times New Roman" panose="02020603050405020304" pitchFamily="18" charset="0"/>
                <a:cs typeface="楷体_GB2312" charset="0"/>
              </a:rPr>
              <a:t>3</a:t>
            </a:r>
            <a:r>
              <a:rPr lang="zh-CN" sz="2400">
                <a:cs typeface="楷体_GB2312" charset="0"/>
              </a:rPr>
              <a:t>题</a:t>
            </a:r>
            <a:r>
              <a:rPr lang="en-US" sz="2400">
                <a:latin typeface="Times New Roman" panose="02020603050405020304" pitchFamily="18" charset="0"/>
                <a:cs typeface="楷体_GB2312" charset="0"/>
              </a:rPr>
              <a:t>2</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经过美食街时</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同学们总能闻到风味独特的</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臭豆腐</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的味道</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这属于</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现象；</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臭豆腐</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经过烧烤后</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加快了</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的无规则运动．</a:t>
            </a:r>
            <a:endParaRPr lang="zh-CN" altLang="en-US" sz="2400"/>
          </a:p>
        </p:txBody>
      </p:sp>
      <p:sp>
        <p:nvSpPr>
          <p:cNvPr id="21" name="文本框 20"/>
          <p:cNvSpPr txBox="1"/>
          <p:nvPr/>
        </p:nvSpPr>
        <p:spPr>
          <a:xfrm>
            <a:off x="8291830" y="3719830"/>
            <a:ext cx="85407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引力</a:t>
            </a:r>
            <a:endParaRPr lang="zh-CN" altLang="en-US" sz="2400" b="0">
              <a:solidFill>
                <a:srgbClr val="FF0000"/>
              </a:solidFill>
              <a:ea typeface="宋体" panose="02010600030101010101" pitchFamily="2" charset="-122"/>
            </a:endParaRPr>
          </a:p>
        </p:txBody>
      </p:sp>
      <p:sp>
        <p:nvSpPr>
          <p:cNvPr id="22" name="文本框 21"/>
          <p:cNvSpPr txBox="1"/>
          <p:nvPr/>
        </p:nvSpPr>
        <p:spPr>
          <a:xfrm>
            <a:off x="9840595" y="3719830"/>
            <a:ext cx="87312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斥力</a:t>
            </a:r>
            <a:endParaRPr lang="zh-CN" altLang="en-US" sz="2400" b="0">
              <a:solidFill>
                <a:srgbClr val="FF0000"/>
              </a:solidFill>
              <a:ea typeface="宋体" panose="02010600030101010101" pitchFamily="2" charset="-122"/>
            </a:endParaRPr>
          </a:p>
        </p:txBody>
      </p:sp>
      <p:sp>
        <p:nvSpPr>
          <p:cNvPr id="23" name="文本框 22"/>
          <p:cNvSpPr txBox="1"/>
          <p:nvPr/>
        </p:nvSpPr>
        <p:spPr>
          <a:xfrm>
            <a:off x="2481580" y="4798695"/>
            <a:ext cx="91884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扩散</a:t>
            </a:r>
            <a:endParaRPr lang="zh-CN" altLang="en-US" sz="2400" b="0">
              <a:solidFill>
                <a:srgbClr val="FF0000"/>
              </a:solidFill>
              <a:ea typeface="宋体" panose="02010600030101010101" pitchFamily="2" charset="-122"/>
            </a:endParaRPr>
          </a:p>
        </p:txBody>
      </p:sp>
      <p:sp>
        <p:nvSpPr>
          <p:cNvPr id="24" name="文本框 23"/>
          <p:cNvSpPr txBox="1"/>
          <p:nvPr/>
        </p:nvSpPr>
        <p:spPr>
          <a:xfrm>
            <a:off x="8829040" y="4773295"/>
            <a:ext cx="91884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分子</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additive="base">
                                        <p:cTn id="13" dur="500" fill="hold"/>
                                        <p:tgtEl>
                                          <p:spTgt spid="22"/>
                                        </p:tgtEl>
                                        <p:attrNameLst>
                                          <p:attrName>ppt_x</p:attrName>
                                        </p:attrNameLst>
                                      </p:cBhvr>
                                      <p:tavLst>
                                        <p:tav tm="0">
                                          <p:val>
                                            <p:strVal val="#ppt_x"/>
                                          </p:val>
                                        </p:tav>
                                        <p:tav tm="100000">
                                          <p:val>
                                            <p:strVal val="#ppt_x"/>
                                          </p:val>
                                        </p:tav>
                                      </p:tavLst>
                                    </p:anim>
                                    <p:anim calcmode="lin" valueType="num">
                                      <p:cBhvr additive="base">
                                        <p:cTn id="14"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fill="hold"/>
                                        <p:tgtEl>
                                          <p:spTgt spid="23"/>
                                        </p:tgtEl>
                                        <p:attrNameLst>
                                          <p:attrName>ppt_x</p:attrName>
                                        </p:attrNameLst>
                                      </p:cBhvr>
                                      <p:tavLst>
                                        <p:tav tm="0">
                                          <p:val>
                                            <p:strVal val="#ppt_x"/>
                                          </p:val>
                                        </p:tav>
                                        <p:tav tm="100000">
                                          <p:val>
                                            <p:strVal val="#ppt_x"/>
                                          </p:val>
                                        </p:tav>
                                      </p:tavLst>
                                    </p:anim>
                                    <p:anim calcmode="lin" valueType="num">
                                      <p:cBhvr additive="base">
                                        <p:cTn id="20"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500" fill="hold"/>
                                        <p:tgtEl>
                                          <p:spTgt spid="24"/>
                                        </p:tgtEl>
                                        <p:attrNameLst>
                                          <p:attrName>ppt_x</p:attrName>
                                        </p:attrNameLst>
                                      </p:cBhvr>
                                      <p:tavLst>
                                        <p:tav tm="0">
                                          <p:val>
                                            <p:strVal val="#ppt_x"/>
                                          </p:val>
                                        </p:tav>
                                        <p:tav tm="100000">
                                          <p:val>
                                            <p:strVal val="#ppt_x"/>
                                          </p:val>
                                        </p:tav>
                                      </p:tavLst>
                                    </p:anim>
                                    <p:anim calcmode="lin" valueType="num">
                                      <p:cBhvr additive="base">
                                        <p:cTn id="26"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1" grpId="1"/>
      <p:bldP spid="22" grpId="0"/>
      <p:bldP spid="22" grpId="1"/>
      <p:bldP spid="23" grpId="0"/>
      <p:bldP spid="23" grpId="1"/>
      <p:bldP spid="24" grpId="0"/>
      <p:bldP spid="24"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816610" y="747395"/>
            <a:ext cx="10572115" cy="1753235"/>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rPr>
              <a:t>3. </a:t>
            </a:r>
            <a:r>
              <a:rPr lang="en-US" sz="2400">
                <a:latin typeface="Times New Roman" panose="02020603050405020304" pitchFamily="18" charset="0"/>
                <a:cs typeface="楷体_GB2312" charset="0"/>
              </a:rPr>
              <a:t>(2016</a:t>
            </a:r>
            <a:r>
              <a:rPr lang="zh-CN" sz="2400">
                <a:cs typeface="楷体_GB2312" charset="0"/>
              </a:rPr>
              <a:t>江西</a:t>
            </a:r>
            <a:r>
              <a:rPr lang="en-US" sz="2400">
                <a:latin typeface="Times New Roman" panose="02020603050405020304" pitchFamily="18" charset="0"/>
                <a:cs typeface="楷体_GB2312" charset="0"/>
              </a:rPr>
              <a:t>6</a:t>
            </a:r>
            <a:r>
              <a:rPr lang="zh-CN" sz="2400">
                <a:cs typeface="楷体_GB2312" charset="0"/>
              </a:rPr>
              <a:t>题第</a:t>
            </a:r>
            <a:r>
              <a:rPr lang="en-US" sz="2400">
                <a:latin typeface="Times New Roman" panose="02020603050405020304" pitchFamily="18" charset="0"/>
                <a:cs typeface="楷体_GB2312" charset="0"/>
              </a:rPr>
              <a:t>2</a:t>
            </a:r>
            <a:r>
              <a:rPr lang="zh-CN" sz="2400">
                <a:cs typeface="楷体_GB2312" charset="0"/>
              </a:rPr>
              <a:t>空</a:t>
            </a:r>
            <a:r>
              <a:rPr lang="en-US" sz="2400">
                <a:latin typeface="Times New Roman" panose="02020603050405020304" pitchFamily="18" charset="0"/>
                <a:cs typeface="楷体_GB2312" charset="0"/>
              </a:rPr>
              <a:t>1</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如图所示</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是地铁站内的警示牌</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其作用从物理学角度解释</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是避免因物体分子热运动而产生的</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现象</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影响到环境和其他乘客．</a:t>
            </a:r>
            <a:endParaRPr lang="zh-CN" altLang="en-US" sz="2400"/>
          </a:p>
        </p:txBody>
      </p:sp>
      <p:pic>
        <p:nvPicPr>
          <p:cNvPr id="9" name="图片 -2147481780" descr="C:\Documents and Settings\Administrator\桌面\江西物理(JK)\N370.TIF"/>
          <p:cNvPicPr>
            <a:picLocks noChangeAspect="1"/>
          </p:cNvPicPr>
          <p:nvPr/>
        </p:nvPicPr>
        <p:blipFill>
          <a:blip r:embed="rId1" r:link="rId2"/>
          <a:stretch>
            <a:fillRect/>
          </a:stretch>
        </p:blipFill>
        <p:spPr>
          <a:xfrm>
            <a:off x="3867150" y="2062480"/>
            <a:ext cx="4298950" cy="2098675"/>
          </a:xfrm>
          <a:prstGeom prst="rect">
            <a:avLst/>
          </a:prstGeom>
          <a:noFill/>
          <a:ln w="9525">
            <a:noFill/>
          </a:ln>
        </p:spPr>
      </p:pic>
      <p:sp>
        <p:nvSpPr>
          <p:cNvPr id="10" name="文本框 9"/>
          <p:cNvSpPr txBox="1"/>
          <p:nvPr/>
        </p:nvSpPr>
        <p:spPr>
          <a:xfrm>
            <a:off x="5433695" y="4335780"/>
            <a:ext cx="1019175" cy="368300"/>
          </a:xfrm>
          <a:prstGeom prst="rect">
            <a:avLst/>
          </a:prstGeom>
          <a:noFill/>
          <a:ln w="9525">
            <a:noFill/>
          </a:ln>
        </p:spPr>
        <p:txBody>
          <a:bodyPr wrap="square">
            <a:spAutoFit/>
          </a:bodyPr>
          <a:p>
            <a:pPr indent="0"/>
            <a:r>
              <a:rPr lang="zh-CN" b="0">
                <a:cs typeface="楷体_GB2312" charset="0"/>
              </a:rPr>
              <a:t>第</a:t>
            </a:r>
            <a:r>
              <a:rPr lang="en-US" b="0">
                <a:latin typeface="Times New Roman" panose="02020603050405020304" pitchFamily="18" charset="0"/>
                <a:cs typeface="楷体_GB2312" charset="0"/>
              </a:rPr>
              <a:t>3</a:t>
            </a:r>
            <a:r>
              <a:rPr lang="zh-CN" b="0">
                <a:cs typeface="楷体_GB2312" charset="0"/>
              </a:rPr>
              <a:t>题图</a:t>
            </a:r>
            <a:endParaRPr lang="zh-CN" altLang="en-US"/>
          </a:p>
        </p:txBody>
      </p:sp>
      <p:sp>
        <p:nvSpPr>
          <p:cNvPr id="11" name="文本框 10"/>
          <p:cNvSpPr txBox="1"/>
          <p:nvPr/>
        </p:nvSpPr>
        <p:spPr>
          <a:xfrm>
            <a:off x="816610" y="4602480"/>
            <a:ext cx="10572115" cy="1753235"/>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rPr>
              <a:t>4. </a:t>
            </a:r>
            <a:r>
              <a:rPr lang="en-US" sz="2400">
                <a:latin typeface="Times New Roman" panose="02020603050405020304" pitchFamily="18" charset="0"/>
                <a:cs typeface="楷体_GB2312" charset="0"/>
              </a:rPr>
              <a:t>(2019</a:t>
            </a:r>
            <a:r>
              <a:rPr lang="zh-CN" sz="2400">
                <a:cs typeface="楷体_GB2312" charset="0"/>
              </a:rPr>
              <a:t>江西</a:t>
            </a:r>
            <a:r>
              <a:rPr lang="en-US" sz="2400">
                <a:latin typeface="Times New Roman" panose="02020603050405020304" pitchFamily="18" charset="0"/>
                <a:cs typeface="楷体_GB2312" charset="0"/>
              </a:rPr>
              <a:t>6</a:t>
            </a:r>
            <a:r>
              <a:rPr lang="zh-CN" sz="2400">
                <a:cs typeface="楷体_GB2312" charset="0"/>
              </a:rPr>
              <a:t>题</a:t>
            </a:r>
            <a:r>
              <a:rPr lang="en-US" sz="2400">
                <a:latin typeface="Times New Roman" panose="02020603050405020304" pitchFamily="18" charset="0"/>
                <a:cs typeface="楷体_GB2312" charset="0"/>
              </a:rPr>
              <a:t>2</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当液体温度升高时</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其分子</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加剧</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以致于表层中有更</a:t>
            </a:r>
            <a:r>
              <a:rPr lang="zh-CN" sz="2400">
                <a:latin typeface="Times New Roman" panose="02020603050405020304" pitchFamily="18" charset="0"/>
                <a:ea typeface="宋体" panose="02010600030101010101" pitchFamily="2" charset="-122"/>
              </a:rPr>
              <a:t>多的分子脱离液体分子的束缚跑到空气中去．</a:t>
            </a:r>
            <a:r>
              <a:rPr lang="zh-CN" sz="2400">
                <a:ea typeface="宋体" panose="02010600030101010101" pitchFamily="2" charset="-122"/>
              </a:rPr>
              <a:t>气体分子间距很大</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相互作用力很小</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表现为气体没有固定的</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和体积．</a:t>
            </a:r>
            <a:endParaRPr lang="zh-CN" altLang="en-US" sz="2400"/>
          </a:p>
        </p:txBody>
      </p:sp>
      <p:sp>
        <p:nvSpPr>
          <p:cNvPr id="12" name="文本框 11"/>
          <p:cNvSpPr txBox="1"/>
          <p:nvPr/>
        </p:nvSpPr>
        <p:spPr>
          <a:xfrm>
            <a:off x="7224395" y="4706620"/>
            <a:ext cx="115443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热运动</a:t>
            </a:r>
            <a:endParaRPr lang="zh-CN" altLang="en-US" sz="2400" b="0">
              <a:solidFill>
                <a:srgbClr val="FF0000"/>
              </a:solidFill>
              <a:ea typeface="宋体" panose="02010600030101010101" pitchFamily="2" charset="-122"/>
            </a:endParaRPr>
          </a:p>
        </p:txBody>
      </p:sp>
      <p:sp>
        <p:nvSpPr>
          <p:cNvPr id="13" name="文本框 12"/>
          <p:cNvSpPr txBox="1"/>
          <p:nvPr/>
        </p:nvSpPr>
        <p:spPr>
          <a:xfrm>
            <a:off x="5673725" y="5803900"/>
            <a:ext cx="82740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形状</a:t>
            </a:r>
            <a:endParaRPr lang="zh-CN" altLang="en-US" sz="2400" b="0">
              <a:solidFill>
                <a:srgbClr val="FF0000"/>
              </a:solidFill>
              <a:ea typeface="宋体" panose="02010600030101010101" pitchFamily="2" charset="-122"/>
            </a:endParaRPr>
          </a:p>
        </p:txBody>
      </p:sp>
      <p:sp>
        <p:nvSpPr>
          <p:cNvPr id="14" name="文本框 13"/>
          <p:cNvSpPr txBox="1"/>
          <p:nvPr/>
        </p:nvSpPr>
        <p:spPr>
          <a:xfrm>
            <a:off x="7211695" y="1393825"/>
            <a:ext cx="873125" cy="460375"/>
          </a:xfrm>
          <a:prstGeom prst="rect">
            <a:avLst/>
          </a:prstGeom>
          <a:noFill/>
          <a:ln w="9525">
            <a:noFill/>
          </a:ln>
        </p:spPr>
        <p:txBody>
          <a:bodyPr wrap="square">
            <a:spAutoFit/>
          </a:bodyPr>
          <a:p>
            <a:pPr indent="0"/>
            <a:r>
              <a:rPr lang="en-US" sz="1050" b="0">
                <a:latin typeface="Times New Roman" panose="02020603050405020304" pitchFamily="18" charset="0"/>
                <a:ea typeface="宋体" panose="02010600030101010101" pitchFamily="2" charset="-122"/>
              </a:rPr>
              <a:t> </a:t>
            </a:r>
            <a:r>
              <a:rPr lang="zh-CN" sz="2400" b="0">
                <a:solidFill>
                  <a:srgbClr val="FF0000"/>
                </a:solidFill>
                <a:ea typeface="宋体" panose="02010600030101010101" pitchFamily="2" charset="-122"/>
              </a:rPr>
              <a:t>扩散</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1"/>
      <p:bldP spid="14" grpId="0"/>
      <p:bldP spid="14" grpId="1"/>
      <p:bldP spid="12" grpId="0"/>
      <p:bldP spid="12" grpId="1"/>
      <p:bldP spid="13" grpId="0"/>
      <p:bldP spid="13"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 name="组合 5"/>
          <p:cNvGrpSpPr/>
          <p:nvPr/>
        </p:nvGrpSpPr>
        <p:grpSpPr>
          <a:xfrm>
            <a:off x="977265" y="1219835"/>
            <a:ext cx="6454775" cy="521970"/>
            <a:chOff x="894" y="3246"/>
            <a:chExt cx="10165" cy="822"/>
          </a:xfrm>
        </p:grpSpPr>
        <p:sp>
          <p:nvSpPr>
            <p:cNvPr id="7" name="文本框 4"/>
            <p:cNvSpPr txBox="1"/>
            <p:nvPr/>
          </p:nvSpPr>
          <p:spPr>
            <a:xfrm>
              <a:off x="3894" y="3246"/>
              <a:ext cx="7165"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改变内能的两种方式</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6年</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3</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考</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a:t>
              </a:r>
              <a:endParaRPr lang="en-US" altLang="zh-CN"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8" name="组合 7"/>
            <p:cNvGrpSpPr/>
            <p:nvPr/>
          </p:nvGrpSpPr>
          <p:grpSpPr>
            <a:xfrm>
              <a:off x="894" y="3246"/>
              <a:ext cx="2665" cy="822"/>
              <a:chOff x="6686" y="8865"/>
              <a:chExt cx="2836" cy="877"/>
            </a:xfrm>
          </p:grpSpPr>
          <p:pic>
            <p:nvPicPr>
              <p:cNvPr id="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10"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类型</a:t>
                </a:r>
                <a:endParaRPr lang="zh-CN" altLang="en-US" sz="2800" b="1" dirty="0">
                  <a:latin typeface="Times New Roman" panose="02020603050405020304" pitchFamily="18" charset="0"/>
                  <a:ea typeface="黑体" panose="02010609060101010101" pitchFamily="49" charset="-122"/>
                </a:endParaRPr>
              </a:p>
            </p:txBody>
          </p:sp>
          <p:sp>
            <p:nvSpPr>
              <p:cNvPr id="11"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7" name="文本框 16"/>
          <p:cNvSpPr txBox="1"/>
          <p:nvPr/>
        </p:nvSpPr>
        <p:spPr>
          <a:xfrm>
            <a:off x="926465" y="1950085"/>
            <a:ext cx="10572115" cy="1753235"/>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rPr>
              <a:t>5. </a:t>
            </a:r>
            <a:r>
              <a:rPr lang="en-US" sz="2400">
                <a:latin typeface="Times New Roman" panose="02020603050405020304" pitchFamily="18" charset="0"/>
                <a:cs typeface="楷体_GB2312" charset="0"/>
              </a:rPr>
              <a:t>(2018</a:t>
            </a:r>
            <a:r>
              <a:rPr lang="zh-CN" sz="2400">
                <a:cs typeface="楷体_GB2312" charset="0"/>
              </a:rPr>
              <a:t>江西</a:t>
            </a:r>
            <a:r>
              <a:rPr lang="en-US" sz="2400">
                <a:latin typeface="Times New Roman" panose="02020603050405020304" pitchFamily="18" charset="0"/>
                <a:cs typeface="楷体_GB2312" charset="0"/>
              </a:rPr>
              <a:t>9</a:t>
            </a:r>
            <a:r>
              <a:rPr lang="zh-CN" sz="2400">
                <a:cs typeface="楷体_GB2312" charset="0"/>
              </a:rPr>
              <a:t>题</a:t>
            </a:r>
            <a:r>
              <a:rPr lang="en-US" sz="2400">
                <a:latin typeface="Times New Roman" panose="02020603050405020304" pitchFamily="18" charset="0"/>
                <a:cs typeface="楷体_GB2312" charset="0"/>
              </a:rPr>
              <a:t>2</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如图所示</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是课间同学们在教室里嬉戏的场景</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恰巧被老师用手机拍下．上课后</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老师形象地将图中</a:t>
            </a:r>
            <a:r>
              <a:rPr lang="en-US" sz="2400">
                <a:latin typeface="宋体" panose="02010600030101010101" pitchFamily="2" charset="-122"/>
                <a:ea typeface="宋体" panose="02010600030101010101" pitchFamily="2" charset="-122"/>
                <a:cs typeface="Times New Roman" panose="02020603050405020304" pitchFamily="18" charset="0"/>
              </a:rPr>
              <a:t>①</a:t>
            </a:r>
            <a:r>
              <a:rPr lang="zh-CN" sz="2400">
                <a:ea typeface="宋体" panose="02010600030101010101" pitchFamily="2" charset="-122"/>
              </a:rPr>
              <a:t>的动作描述为热传递中的传导</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其</a:t>
            </a:r>
            <a:r>
              <a:rPr lang="en-US" sz="2400">
                <a:latin typeface="宋体" panose="02010600030101010101" pitchFamily="2" charset="-122"/>
                <a:ea typeface="宋体" panose="02010600030101010101" pitchFamily="2" charset="-122"/>
                <a:cs typeface="Times New Roman" panose="02020603050405020304" pitchFamily="18" charset="0"/>
              </a:rPr>
              <a:t>②</a:t>
            </a:r>
            <a:r>
              <a:rPr lang="zh-CN" sz="2400">
                <a:ea typeface="宋体" panose="02010600030101010101" pitchFamily="2" charset="-122"/>
              </a:rPr>
              <a:t>和</a:t>
            </a:r>
            <a:r>
              <a:rPr lang="en-US" sz="2400">
                <a:latin typeface="宋体" panose="02010600030101010101" pitchFamily="2" charset="-122"/>
                <a:ea typeface="宋体" panose="02010600030101010101" pitchFamily="2" charset="-122"/>
                <a:cs typeface="Times New Roman" panose="02020603050405020304" pitchFamily="18" charset="0"/>
              </a:rPr>
              <a:t>③</a:t>
            </a:r>
            <a:r>
              <a:rPr lang="zh-CN" sz="2400">
                <a:ea typeface="宋体" panose="02010600030101010101" pitchFamily="2" charset="-122"/>
              </a:rPr>
              <a:t>分别描述为热传递中的</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和</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a:t>
            </a:r>
            <a:endParaRPr lang="zh-CN" altLang="en-US" sz="2400"/>
          </a:p>
        </p:txBody>
      </p:sp>
      <p:pic>
        <p:nvPicPr>
          <p:cNvPr id="18" name="图片 -2147481778" descr="C:\Documents and Settings\Administrator\桌面\江西物理(JK)\N371A.TIF"/>
          <p:cNvPicPr>
            <a:picLocks noChangeAspect="1"/>
          </p:cNvPicPr>
          <p:nvPr/>
        </p:nvPicPr>
        <p:blipFill>
          <a:blip r:embed="rId2" r:link="rId3"/>
          <a:stretch>
            <a:fillRect/>
          </a:stretch>
        </p:blipFill>
        <p:spPr>
          <a:xfrm>
            <a:off x="2502535" y="3928745"/>
            <a:ext cx="7343775" cy="1423035"/>
          </a:xfrm>
          <a:prstGeom prst="rect">
            <a:avLst/>
          </a:prstGeom>
          <a:noFill/>
          <a:ln w="9525">
            <a:noFill/>
          </a:ln>
        </p:spPr>
      </p:pic>
      <p:sp>
        <p:nvSpPr>
          <p:cNvPr id="19" name="文本框 18"/>
          <p:cNvSpPr txBox="1"/>
          <p:nvPr/>
        </p:nvSpPr>
        <p:spPr>
          <a:xfrm>
            <a:off x="5770880" y="5656580"/>
            <a:ext cx="1009650" cy="368300"/>
          </a:xfrm>
          <a:prstGeom prst="rect">
            <a:avLst/>
          </a:prstGeom>
          <a:noFill/>
          <a:ln w="9525">
            <a:noFill/>
          </a:ln>
        </p:spPr>
        <p:txBody>
          <a:bodyPr wrap="square">
            <a:spAutoFit/>
          </a:bodyPr>
          <a:p>
            <a:pPr indent="0"/>
            <a:r>
              <a:rPr lang="zh-CN" b="0">
                <a:cs typeface="楷体_GB2312" charset="0"/>
              </a:rPr>
              <a:t>第</a:t>
            </a:r>
            <a:r>
              <a:rPr lang="en-US" b="0">
                <a:latin typeface="Times New Roman" panose="02020603050405020304" pitchFamily="18" charset="0"/>
                <a:cs typeface="楷体_GB2312" charset="0"/>
              </a:rPr>
              <a:t>5</a:t>
            </a:r>
            <a:r>
              <a:rPr lang="zh-CN" b="0">
                <a:cs typeface="楷体_GB2312" charset="0"/>
              </a:rPr>
              <a:t>题图</a:t>
            </a:r>
            <a:endParaRPr lang="zh-CN" altLang="en-US"/>
          </a:p>
        </p:txBody>
      </p:sp>
      <p:sp>
        <p:nvSpPr>
          <p:cNvPr id="20" name="文本框 19"/>
          <p:cNvSpPr txBox="1"/>
          <p:nvPr/>
        </p:nvSpPr>
        <p:spPr>
          <a:xfrm>
            <a:off x="5522595" y="3166110"/>
            <a:ext cx="87312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对流</a:t>
            </a:r>
            <a:endParaRPr lang="zh-CN" altLang="en-US" sz="2400" b="0">
              <a:solidFill>
                <a:srgbClr val="FF0000"/>
              </a:solidFill>
              <a:ea typeface="宋体" panose="02010600030101010101" pitchFamily="2" charset="-122"/>
            </a:endParaRPr>
          </a:p>
        </p:txBody>
      </p:sp>
      <p:sp>
        <p:nvSpPr>
          <p:cNvPr id="21" name="文本框 20"/>
          <p:cNvSpPr txBox="1"/>
          <p:nvPr/>
        </p:nvSpPr>
        <p:spPr>
          <a:xfrm>
            <a:off x="7030720" y="3166110"/>
            <a:ext cx="84518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辐射</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fill="hold"/>
                                        <p:tgtEl>
                                          <p:spTgt spid="21"/>
                                        </p:tgtEl>
                                        <p:attrNameLst>
                                          <p:attrName>ppt_x</p:attrName>
                                        </p:attrNameLst>
                                      </p:cBhvr>
                                      <p:tavLst>
                                        <p:tav tm="0">
                                          <p:val>
                                            <p:strVal val="#ppt_x"/>
                                          </p:val>
                                        </p:tav>
                                        <p:tav tm="100000">
                                          <p:val>
                                            <p:strVal val="#ppt_x"/>
                                          </p:val>
                                        </p:tav>
                                      </p:tavLst>
                                    </p:anim>
                                    <p:anim calcmode="lin" valueType="num">
                                      <p:cBhvr additive="base">
                                        <p:cTn id="1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1"/>
      <p:bldP spid="20" grpId="0"/>
      <p:bldP spid="20" grpId="1"/>
      <p:bldP spid="21" grpId="0"/>
      <p:bldP spid="21"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882015" y="995045"/>
            <a:ext cx="10462895" cy="1753235"/>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rPr>
              <a:t>6. </a:t>
            </a:r>
            <a:r>
              <a:rPr lang="en-US" sz="2400">
                <a:latin typeface="Times New Roman" panose="02020603050405020304" pitchFamily="18" charset="0"/>
                <a:cs typeface="楷体_GB2312" charset="0"/>
              </a:rPr>
              <a:t>(2017</a:t>
            </a:r>
            <a:r>
              <a:rPr lang="zh-CN" sz="2400">
                <a:cs typeface="楷体_GB2312" charset="0"/>
              </a:rPr>
              <a:t>江西</a:t>
            </a:r>
            <a:r>
              <a:rPr lang="en-US" sz="2400">
                <a:latin typeface="Times New Roman" panose="02020603050405020304" pitchFamily="18" charset="0"/>
                <a:cs typeface="楷体_GB2312" charset="0"/>
              </a:rPr>
              <a:t>7</a:t>
            </a:r>
            <a:r>
              <a:rPr lang="zh-CN" sz="2400">
                <a:cs typeface="楷体_GB2312" charset="0"/>
              </a:rPr>
              <a:t>题</a:t>
            </a:r>
            <a:r>
              <a:rPr lang="en-US" sz="2400">
                <a:latin typeface="Times New Roman" panose="02020603050405020304" pitchFamily="18" charset="0"/>
                <a:cs typeface="楷体_GB2312" charset="0"/>
              </a:rPr>
              <a:t>2</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如图所示</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两个容积相同的保温杯</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同时装满温度相同的热水</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过了一会儿</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甲杯的外壁比乙杯热</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由此可判断</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杯保温性能较好</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杯壁变热是通过</a:t>
            </a:r>
            <a:r>
              <a:rPr lang="en-US" sz="2400">
                <a:latin typeface="Times New Roman" panose="02020603050405020304" pitchFamily="18" charset="0"/>
                <a:ea typeface="宋体" panose="02010600030101010101" pitchFamily="2" charset="-122"/>
              </a:rPr>
              <a:t>___</a:t>
            </a:r>
            <a:r>
              <a:rPr lang="en-US" sz="2400">
                <a:latin typeface="Times New Roman" panose="02020603050405020304" pitchFamily="18" charset="0"/>
                <a:ea typeface="宋体" panose="02010600030101010101" pitchFamily="2" charset="-122"/>
                <a:sym typeface="+mn-ea"/>
              </a:rPr>
              <a:t>____</a:t>
            </a:r>
            <a:r>
              <a:rPr lang="en-US" sz="2400">
                <a:latin typeface="Times New Roman" panose="02020603050405020304" pitchFamily="18" charset="0"/>
                <a:ea typeface="宋体" panose="02010600030101010101" pitchFamily="2" charset="-122"/>
              </a:rPr>
              <a:t>___</a:t>
            </a:r>
            <a:r>
              <a:rPr lang="zh-CN" sz="2400">
                <a:ea typeface="宋体" panose="02010600030101010101" pitchFamily="2" charset="-122"/>
              </a:rPr>
              <a:t>的方式改变了它的内能．</a:t>
            </a:r>
            <a:endParaRPr lang="zh-CN" altLang="en-US" sz="2400"/>
          </a:p>
        </p:txBody>
      </p:sp>
      <p:pic>
        <p:nvPicPr>
          <p:cNvPr id="7" name="图片 -2147481777" descr="C:\Documents and Settings\Administrator\桌面\江西物理(JK)\N371.TIF"/>
          <p:cNvPicPr>
            <a:picLocks noChangeAspect="1"/>
          </p:cNvPicPr>
          <p:nvPr/>
        </p:nvPicPr>
        <p:blipFill>
          <a:blip r:embed="rId1" r:link="rId2"/>
          <a:stretch>
            <a:fillRect/>
          </a:stretch>
        </p:blipFill>
        <p:spPr>
          <a:xfrm>
            <a:off x="5158105" y="2869565"/>
            <a:ext cx="1875155" cy="2917825"/>
          </a:xfrm>
          <a:prstGeom prst="rect">
            <a:avLst/>
          </a:prstGeom>
          <a:noFill/>
          <a:ln w="9525">
            <a:noFill/>
          </a:ln>
        </p:spPr>
      </p:pic>
      <p:sp>
        <p:nvSpPr>
          <p:cNvPr id="8" name="文本框 7"/>
          <p:cNvSpPr txBox="1"/>
          <p:nvPr/>
        </p:nvSpPr>
        <p:spPr>
          <a:xfrm>
            <a:off x="5599430" y="5891530"/>
            <a:ext cx="991235" cy="368300"/>
          </a:xfrm>
          <a:prstGeom prst="rect">
            <a:avLst/>
          </a:prstGeom>
          <a:noFill/>
          <a:ln w="9525">
            <a:noFill/>
          </a:ln>
        </p:spPr>
        <p:txBody>
          <a:bodyPr wrap="square">
            <a:spAutoFit/>
          </a:bodyPr>
          <a:p>
            <a:pPr indent="0"/>
            <a:r>
              <a:rPr lang="zh-CN" b="0">
                <a:cs typeface="楷体_GB2312" charset="0"/>
              </a:rPr>
              <a:t>第</a:t>
            </a:r>
            <a:r>
              <a:rPr lang="en-US" b="0">
                <a:latin typeface="Times New Roman" panose="02020603050405020304" pitchFamily="18" charset="0"/>
                <a:cs typeface="楷体_GB2312" charset="0"/>
              </a:rPr>
              <a:t>6</a:t>
            </a:r>
            <a:r>
              <a:rPr lang="zh-CN" b="0">
                <a:cs typeface="楷体_GB2312" charset="0"/>
              </a:rPr>
              <a:t>题图</a:t>
            </a:r>
            <a:endParaRPr lang="zh-CN" altLang="en-US"/>
          </a:p>
        </p:txBody>
      </p:sp>
      <p:sp>
        <p:nvSpPr>
          <p:cNvPr id="9" name="文本框 8"/>
          <p:cNvSpPr txBox="1"/>
          <p:nvPr/>
        </p:nvSpPr>
        <p:spPr>
          <a:xfrm>
            <a:off x="8577580" y="1666875"/>
            <a:ext cx="69913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乙</a:t>
            </a:r>
            <a:endParaRPr lang="zh-CN" altLang="en-US" sz="2400" b="0">
              <a:solidFill>
                <a:srgbClr val="FF0000"/>
              </a:solidFill>
              <a:ea typeface="宋体" panose="02010600030101010101" pitchFamily="2" charset="-122"/>
            </a:endParaRPr>
          </a:p>
        </p:txBody>
      </p:sp>
      <p:sp>
        <p:nvSpPr>
          <p:cNvPr id="10" name="文本框 9"/>
          <p:cNvSpPr txBox="1"/>
          <p:nvPr/>
        </p:nvSpPr>
        <p:spPr>
          <a:xfrm>
            <a:off x="4224655" y="2208530"/>
            <a:ext cx="114554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热传递</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1"/>
      <p:bldP spid="9" grpId="0"/>
      <p:bldP spid="9" grpId="1"/>
      <p:bldP spid="10" grpId="0"/>
      <p:bldP spid="10"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167130" y="2396490"/>
            <a:ext cx="9970770" cy="1753235"/>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rPr>
              <a:t>7. </a:t>
            </a:r>
            <a:r>
              <a:rPr lang="en-US" sz="2400">
                <a:latin typeface="Times New Roman" panose="02020603050405020304" pitchFamily="18" charset="0"/>
                <a:cs typeface="楷体_GB2312" charset="0"/>
              </a:rPr>
              <a:t>(2016</a:t>
            </a:r>
            <a:r>
              <a:rPr lang="zh-CN" sz="2400">
                <a:cs typeface="楷体_GB2312" charset="0"/>
              </a:rPr>
              <a:t>江西</a:t>
            </a:r>
            <a:r>
              <a:rPr lang="en-US" sz="2400">
                <a:latin typeface="Times New Roman" panose="02020603050405020304" pitchFamily="18" charset="0"/>
                <a:cs typeface="楷体_GB2312" charset="0"/>
              </a:rPr>
              <a:t>9</a:t>
            </a:r>
            <a:r>
              <a:rPr lang="zh-CN" sz="2400">
                <a:cs typeface="楷体_GB2312" charset="0"/>
              </a:rPr>
              <a:t>题</a:t>
            </a:r>
            <a:r>
              <a:rPr lang="en-US" sz="2400">
                <a:latin typeface="Times New Roman" panose="02020603050405020304" pitchFamily="18" charset="0"/>
                <a:cs typeface="楷体_GB2312" charset="0"/>
              </a:rPr>
              <a:t>2</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家庭取暖用的电油酊是一种电热器</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电油酊工作时</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其温度升高是通过电流</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的方式改变物体的内能；电油酊周围气温升高是通过</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的方式改变空气的内能．</a:t>
            </a:r>
            <a:endParaRPr lang="zh-CN" altLang="en-US" sz="2400"/>
          </a:p>
        </p:txBody>
      </p:sp>
      <p:sp>
        <p:nvSpPr>
          <p:cNvPr id="5" name="文本框 4"/>
          <p:cNvSpPr txBox="1"/>
          <p:nvPr/>
        </p:nvSpPr>
        <p:spPr>
          <a:xfrm>
            <a:off x="4354195" y="3055620"/>
            <a:ext cx="85407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做功</a:t>
            </a:r>
            <a:endParaRPr lang="zh-CN" altLang="en-US" sz="2400" b="0">
              <a:solidFill>
                <a:srgbClr val="FF0000"/>
              </a:solidFill>
              <a:ea typeface="宋体" panose="02010600030101010101" pitchFamily="2" charset="-122"/>
            </a:endParaRPr>
          </a:p>
        </p:txBody>
      </p:sp>
      <p:sp>
        <p:nvSpPr>
          <p:cNvPr id="6" name="文本框 5"/>
          <p:cNvSpPr txBox="1"/>
          <p:nvPr/>
        </p:nvSpPr>
        <p:spPr>
          <a:xfrm>
            <a:off x="2533015" y="3596005"/>
            <a:ext cx="118237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热传递</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五边形 4"/>
          <p:cNvSpPr/>
          <p:nvPr/>
        </p:nvSpPr>
        <p:spPr>
          <a:xfrm rot="5400000">
            <a:off x="9750393" y="623539"/>
            <a:ext cx="2131092" cy="864870"/>
          </a:xfrm>
          <a:prstGeom prst="homePlate">
            <a:avLst/>
          </a:prstGeom>
          <a:solidFill>
            <a:srgbClr val="FF9919"/>
          </a:solidFill>
          <a:ln>
            <a:noFill/>
          </a:ln>
          <a:effectLst>
            <a:outerShdw blurRad="50800" dist="38100" algn="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vert="vert270" rtlCol="0" anchor="ctr"/>
          <a:p>
            <a:pPr marL="0" marR="0" indent="0" algn="ctr" defTabSz="914400" rtl="0" eaLnBrk="1" fontAlgn="auto" latinLnBrk="0" hangingPunct="1">
              <a:lnSpc>
                <a:spcPct val="150000"/>
              </a:lnSpc>
              <a:spcBef>
                <a:spcPct val="0"/>
              </a:spcBef>
              <a:spcAft>
                <a:spcPct val="0"/>
              </a:spcAft>
              <a:buClrTx/>
              <a:buSzTx/>
              <a:buFontTx/>
              <a:buNone/>
            </a:pPr>
            <a:r>
              <a:rPr kumimoji="0" lang="zh-CN" altLang="en-US" sz="3600" b="1" i="0" u="none" strike="noStrike" kern="1200" cap="none" spc="0" normalizeH="0" baseline="0" noProof="1">
                <a:solidFill>
                  <a:schemeClr val="bg1"/>
                </a:solidFill>
                <a:latin typeface="微软雅黑" panose="020B0503020204020204" charset="-122"/>
                <a:ea typeface="微软雅黑" panose="020B0503020204020204" charset="-122"/>
                <a:cs typeface="+mn-cs"/>
              </a:rPr>
              <a:t>目</a:t>
            </a:r>
            <a:endParaRPr kumimoji="0" lang="zh-CN" altLang="en-US" sz="3600" b="1" i="0" u="none" strike="noStrike" kern="1200" cap="none" spc="0" normalizeH="0" baseline="0" noProof="1">
              <a:solidFill>
                <a:schemeClr val="bg1"/>
              </a:solidFill>
              <a:latin typeface="微软雅黑" panose="020B0503020204020204" charset="-122"/>
              <a:ea typeface="微软雅黑" panose="020B0503020204020204" charset="-122"/>
              <a:cs typeface="+mn-cs"/>
            </a:endParaRPr>
          </a:p>
          <a:p>
            <a:pPr marL="0" marR="0" indent="0" algn="ctr" defTabSz="914400" rtl="0" eaLnBrk="1" fontAlgn="auto" latinLnBrk="0" hangingPunct="1">
              <a:lnSpc>
                <a:spcPct val="150000"/>
              </a:lnSpc>
              <a:spcBef>
                <a:spcPct val="0"/>
              </a:spcBef>
              <a:spcAft>
                <a:spcPct val="0"/>
              </a:spcAft>
              <a:buClrTx/>
              <a:buSzTx/>
              <a:buFontTx/>
              <a:buNone/>
            </a:pPr>
            <a:r>
              <a:rPr kumimoji="0" lang="zh-CN" altLang="en-US" sz="3600" b="1" i="0" u="none" strike="noStrike" kern="1200" cap="none" spc="0" normalizeH="0" baseline="0" noProof="1">
                <a:solidFill>
                  <a:schemeClr val="bg1"/>
                </a:solidFill>
                <a:latin typeface="微软雅黑" panose="020B0503020204020204" charset="-122"/>
                <a:ea typeface="微软雅黑" panose="020B0503020204020204" charset="-122"/>
                <a:cs typeface="+mn-cs"/>
              </a:rPr>
              <a:t>录</a:t>
            </a:r>
            <a:endParaRPr kumimoji="0" lang="zh-CN" altLang="en-US" sz="3600" b="1" i="0" u="none" strike="noStrike" kern="1200" cap="none" spc="0" normalizeH="0" baseline="0" noProof="1">
              <a:solidFill>
                <a:schemeClr val="bg1"/>
              </a:solidFill>
              <a:latin typeface="微软雅黑" panose="020B0503020204020204" charset="-122"/>
              <a:ea typeface="微软雅黑" panose="020B0503020204020204" charset="-122"/>
              <a:cs typeface="+mn-cs"/>
            </a:endParaRPr>
          </a:p>
        </p:txBody>
      </p:sp>
      <p:grpSp>
        <p:nvGrpSpPr>
          <p:cNvPr id="17412" name="组合 3"/>
          <p:cNvGrpSpPr/>
          <p:nvPr/>
        </p:nvGrpSpPr>
        <p:grpSpPr>
          <a:xfrm>
            <a:off x="2844165" y="2317750"/>
            <a:ext cx="6338887" cy="822325"/>
            <a:chOff x="3671" y="4200"/>
            <a:chExt cx="9982" cy="1296"/>
          </a:xfrm>
        </p:grpSpPr>
        <p:sp>
          <p:nvSpPr>
            <p:cNvPr id="17413" name="文本框 104">
              <a:hlinkClick r:id="rId1" action="ppaction://hlinksldjump"/>
            </p:cNvPr>
            <p:cNvSpPr txBox="1"/>
            <p:nvPr>
              <p:custDataLst>
                <p:tags r:id="rId2"/>
              </p:custDataLst>
            </p:nvPr>
          </p:nvSpPr>
          <p:spPr>
            <a:xfrm>
              <a:off x="6076" y="4218"/>
              <a:ext cx="7577" cy="1278"/>
            </a:xfrm>
            <a:prstGeom prst="rect">
              <a:avLst/>
            </a:prstGeom>
            <a:noFill/>
            <a:ln w="9525">
              <a:noFill/>
            </a:ln>
          </p:spPr>
          <p:txBody>
            <a:bodyPr anchor="t"/>
            <a:p>
              <a:pPr algn="l">
                <a:lnSpc>
                  <a:spcPct val="120000"/>
                </a:lnSpc>
                <a:buSzPct val="100000"/>
              </a:pP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面对面</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过</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考点</a:t>
              </a:r>
              <a:endPar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a:p>
              <a:pPr>
                <a:lnSpc>
                  <a:spcPct val="120000"/>
                </a:lnSpc>
                <a:buSzPct val="100000"/>
              </a:pPr>
              <a:endPar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nvGrpSpPr>
            <p:cNvPr id="17414" name="组合 3"/>
            <p:cNvGrpSpPr/>
            <p:nvPr/>
          </p:nvGrpSpPr>
          <p:grpSpPr>
            <a:xfrm>
              <a:off x="3671" y="4200"/>
              <a:ext cx="2230" cy="1183"/>
              <a:chOff x="8163" y="4584"/>
              <a:chExt cx="2870" cy="1632"/>
            </a:xfrm>
          </p:grpSpPr>
          <p:pic>
            <p:nvPicPr>
              <p:cNvPr id="17415" name="图片 2"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17416" name="文本框 5"/>
              <p:cNvSpPr txBox="1"/>
              <p:nvPr/>
            </p:nvSpPr>
            <p:spPr>
              <a:xfrm>
                <a:off x="9864" y="4584"/>
                <a:ext cx="401" cy="1403"/>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17417" name="组合 11"/>
          <p:cNvGrpSpPr/>
          <p:nvPr/>
        </p:nvGrpSpPr>
        <p:grpSpPr>
          <a:xfrm>
            <a:off x="2844165" y="4065905"/>
            <a:ext cx="6338936" cy="751205"/>
            <a:chOff x="3529" y="5686"/>
            <a:chExt cx="9982" cy="1183"/>
          </a:xfrm>
        </p:grpSpPr>
        <p:sp>
          <p:nvSpPr>
            <p:cNvPr id="17418" name="文本框 108">
              <a:hlinkClick r:id="rId4" action="ppaction://hlinksldjump"/>
            </p:cNvPr>
            <p:cNvSpPr txBox="1"/>
            <p:nvPr>
              <p:custDataLst>
                <p:tags r:id="rId5"/>
              </p:custDataLst>
            </p:nvPr>
          </p:nvSpPr>
          <p:spPr>
            <a:xfrm>
              <a:off x="5902" y="5686"/>
              <a:ext cx="7609" cy="957"/>
            </a:xfrm>
            <a:prstGeom prst="rect">
              <a:avLst/>
            </a:prstGeom>
            <a:noFill/>
            <a:ln w="9525">
              <a:noFill/>
            </a:ln>
          </p:spPr>
          <p:txBody>
            <a:bodyPr anchor="t"/>
            <a:p>
              <a:pPr algn="l">
                <a:lnSpc>
                  <a:spcPct val="120000"/>
                </a:lnSpc>
                <a:buSzPct val="100000"/>
              </a:pP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江西</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6</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年真题</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面对面</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a:t>
              </a:r>
              <a:endPar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nvGrpSpPr>
            <p:cNvPr id="17419" name="组合 12"/>
            <p:cNvGrpSpPr/>
            <p:nvPr/>
          </p:nvGrpSpPr>
          <p:grpSpPr>
            <a:xfrm>
              <a:off x="3529" y="5686"/>
              <a:ext cx="2230" cy="1183"/>
              <a:chOff x="8163" y="4584"/>
              <a:chExt cx="2870" cy="1632"/>
            </a:xfrm>
          </p:grpSpPr>
          <p:pic>
            <p:nvPicPr>
              <p:cNvPr id="17420" name="图片 13"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17421" name="文本框 14"/>
              <p:cNvSpPr txBox="1"/>
              <p:nvPr/>
            </p:nvSpPr>
            <p:spPr>
              <a:xfrm>
                <a:off x="9864" y="4584"/>
                <a:ext cx="401" cy="1402"/>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 name="矩形 9">
            <a:hlinkClick r:id="rId1" action="ppaction://hlinksldjump"/>
          </p:cNvPr>
          <p:cNvSpPr/>
          <p:nvPr/>
        </p:nvSpPr>
        <p:spPr>
          <a:xfrm>
            <a:off x="3324860" y="3286760"/>
            <a:ext cx="1783715" cy="4933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00000"/>
              </a:lnSpc>
              <a:spcBef>
                <a:spcPct val="0"/>
              </a:spcBef>
              <a:spcAft>
                <a:spcPct val="0"/>
              </a:spcAft>
              <a:buClrTx/>
              <a:buSzTx/>
              <a:buFontTx/>
              <a:buNone/>
            </a:pPr>
            <a:r>
              <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rPr>
              <a:t>考点梳理</a:t>
            </a:r>
            <a:endPar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1" name="矩形 10">
            <a:hlinkClick r:id="rId6" action="ppaction://hlinksldjump"/>
          </p:cNvPr>
          <p:cNvSpPr/>
          <p:nvPr/>
        </p:nvSpPr>
        <p:spPr>
          <a:xfrm>
            <a:off x="6001385" y="3286760"/>
            <a:ext cx="1981200" cy="4933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00000"/>
              </a:lnSpc>
              <a:spcBef>
                <a:spcPct val="0"/>
              </a:spcBef>
              <a:spcAft>
                <a:spcPct val="0"/>
              </a:spcAft>
              <a:buClrTx/>
              <a:buSzTx/>
              <a:buFontTx/>
              <a:buNone/>
            </a:pPr>
            <a:r>
              <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rPr>
              <a:t>图片解读</a:t>
            </a:r>
            <a:endPar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MainIdea"/>
          <p:cNvSpPr/>
          <p:nvPr/>
        </p:nvSpPr>
        <p:spPr>
          <a:xfrm>
            <a:off x="5525135" y="3127375"/>
            <a:ext cx="1343025" cy="845185"/>
          </a:xfrm>
          <a:custGeom>
            <a:avLst/>
            <a:gdLst>
              <a:gd name="rtl" fmla="*/ 224960 w 969760"/>
              <a:gd name="rtt" fmla="*/ 132240 h 547200"/>
              <a:gd name="rtr" fmla="*/ 741760 w 969760"/>
              <a:gd name="rtb" fmla="*/ 428640 h 547200"/>
            </a:gdLst>
            <a:ahLst/>
            <a:cxnLst/>
            <a:rect l="rtl" t="rtt" r="rtr" b="rtb"/>
            <a:pathLst>
              <a:path w="969760" h="547200">
                <a:moveTo>
                  <a:pt x="273600" y="0"/>
                </a:moveTo>
                <a:lnTo>
                  <a:pt x="696160" y="0"/>
                </a:lnTo>
                <a:cubicBezTo>
                  <a:pt x="847271" y="0"/>
                  <a:pt x="969760" y="122491"/>
                  <a:pt x="969760" y="273600"/>
                </a:cubicBezTo>
                <a:cubicBezTo>
                  <a:pt x="969760" y="424709"/>
                  <a:pt x="847271" y="547200"/>
                  <a:pt x="696160" y="547200"/>
                </a:cubicBezTo>
                <a:lnTo>
                  <a:pt x="273600" y="547200"/>
                </a:lnTo>
                <a:cubicBezTo>
                  <a:pt x="122491" y="547200"/>
                  <a:pt x="0" y="424709"/>
                  <a:pt x="0" y="273600"/>
                </a:cubicBezTo>
                <a:cubicBezTo>
                  <a:pt x="0" y="122491"/>
                  <a:pt x="122491" y="0"/>
                  <a:pt x="273600" y="0"/>
                </a:cubicBezTo>
                <a:close/>
              </a:path>
            </a:pathLst>
          </a:custGeom>
          <a:solidFill>
            <a:srgbClr val="FFFFFF"/>
          </a:solidFill>
          <a:ln w="30400" cap="flat">
            <a:solidFill>
              <a:schemeClr val="accent4"/>
            </a:solidFill>
            <a:round/>
          </a:ln>
        </p:spPr>
        <p:txBody>
          <a:bodyPr wrap="none" lIns="0" tIns="0" rIns="0" bIns="22500" rtlCol="0" anchor="ctr"/>
          <a:p>
            <a:pPr algn="ctr">
              <a:lnSpc>
                <a:spcPct val="100000"/>
              </a:lnSpc>
            </a:pPr>
            <a:r>
              <a:rPr sz="2400" b="1">
                <a:solidFill>
                  <a:srgbClr val="454545"/>
                </a:solidFill>
                <a:latin typeface="方正粗黑宋简体" panose="02000000000000000000" charset="-122"/>
              </a:rPr>
              <a:t>内能</a:t>
            </a:r>
            <a:endParaRPr sz="2400" b="1">
              <a:solidFill>
                <a:srgbClr val="454545"/>
              </a:solidFill>
              <a:latin typeface="方正粗黑宋简体" panose="02000000000000000000" charset="-122"/>
            </a:endParaRPr>
          </a:p>
        </p:txBody>
      </p:sp>
      <p:grpSp>
        <p:nvGrpSpPr>
          <p:cNvPr id="15" name="组合 14"/>
          <p:cNvGrpSpPr/>
          <p:nvPr/>
        </p:nvGrpSpPr>
        <p:grpSpPr>
          <a:xfrm>
            <a:off x="3973195" y="4593590"/>
            <a:ext cx="2571750" cy="1393825"/>
            <a:chOff x="6257" y="7799"/>
            <a:chExt cx="4050" cy="2195"/>
          </a:xfrm>
        </p:grpSpPr>
        <p:sp>
          <p:nvSpPr>
            <p:cNvPr id="103" name="MMConnector"/>
            <p:cNvSpPr/>
            <p:nvPr/>
          </p:nvSpPr>
          <p:spPr>
            <a:xfrm>
              <a:off x="8874" y="7799"/>
              <a:ext cx="1433" cy="2195"/>
            </a:xfrm>
            <a:custGeom>
              <a:avLst/>
              <a:gdLst/>
              <a:ahLst/>
              <a:cxnLst/>
              <a:pathLst>
                <a:path w="893366" h="1014110">
                  <a:moveTo>
                    <a:pt x="272811" y="-386787"/>
                  </a:moveTo>
                  <a:cubicBezTo>
                    <a:pt x="284655" y="-401837"/>
                    <a:pt x="283181" y="-419262"/>
                    <a:pt x="271694" y="-428322"/>
                  </a:cubicBezTo>
                  <a:cubicBezTo>
                    <a:pt x="260208" y="-437383"/>
                    <a:pt x="242396" y="-435157"/>
                    <a:pt x="231041" y="-419734"/>
                  </a:cubicBezTo>
                  <a:cubicBezTo>
                    <a:pt x="220225" y="-405044"/>
                    <a:pt x="209408" y="-390353"/>
                    <a:pt x="199124" y="-375378"/>
                  </a:cubicBezTo>
                  <a:cubicBezTo>
                    <a:pt x="188839" y="-360402"/>
                    <a:pt x="179087" y="-345140"/>
                    <a:pt x="169628" y="-329749"/>
                  </a:cubicBezTo>
                  <a:cubicBezTo>
                    <a:pt x="160170" y="-314357"/>
                    <a:pt x="151005" y="-298836"/>
                    <a:pt x="142113" y="-283201"/>
                  </a:cubicBezTo>
                  <a:cubicBezTo>
                    <a:pt x="133220" y="-267566"/>
                    <a:pt x="124600" y="-251818"/>
                    <a:pt x="116181" y="-235996"/>
                  </a:cubicBezTo>
                  <a:cubicBezTo>
                    <a:pt x="107763" y="-220175"/>
                    <a:pt x="99546" y="-204280"/>
                    <a:pt x="91482" y="-188336"/>
                  </a:cubicBezTo>
                  <a:cubicBezTo>
                    <a:pt x="83418" y="-172393"/>
                    <a:pt x="75506" y="-156400"/>
                    <a:pt x="67700" y="-140380"/>
                  </a:cubicBezTo>
                  <a:cubicBezTo>
                    <a:pt x="59893" y="-124360"/>
                    <a:pt x="52191" y="-108312"/>
                    <a:pt x="44550" y="-92257"/>
                  </a:cubicBezTo>
                  <a:cubicBezTo>
                    <a:pt x="36909" y="-76201"/>
                    <a:pt x="29329" y="-60137"/>
                    <a:pt x="21770" y="-44081"/>
                  </a:cubicBezTo>
                  <a:cubicBezTo>
                    <a:pt x="14210" y="-28026"/>
                    <a:pt x="6670" y="-11979"/>
                    <a:pt x="-889" y="4042"/>
                  </a:cubicBezTo>
                  <a:cubicBezTo>
                    <a:pt x="-8449" y="20062"/>
                    <a:pt x="-16028" y="36057"/>
                    <a:pt x="-23667" y="52009"/>
                  </a:cubicBezTo>
                  <a:cubicBezTo>
                    <a:pt x="-31306" y="67960"/>
                    <a:pt x="-39004" y="83867"/>
                    <a:pt x="-46802" y="99711"/>
                  </a:cubicBezTo>
                  <a:cubicBezTo>
                    <a:pt x="-54600" y="115555"/>
                    <a:pt x="-62498" y="131335"/>
                    <a:pt x="-70537" y="147029"/>
                  </a:cubicBezTo>
                  <a:cubicBezTo>
                    <a:pt x="-78576" y="162722"/>
                    <a:pt x="-86757" y="178330"/>
                    <a:pt x="-95123" y="193823"/>
                  </a:cubicBezTo>
                  <a:cubicBezTo>
                    <a:pt x="-103489" y="209316"/>
                    <a:pt x="-112040" y="224695"/>
                    <a:pt x="-120823" y="239926"/>
                  </a:cubicBezTo>
                  <a:cubicBezTo>
                    <a:pt x="-129606" y="255158"/>
                    <a:pt x="-138622" y="270241"/>
                    <a:pt x="-147918" y="285135"/>
                  </a:cubicBezTo>
                  <a:cubicBezTo>
                    <a:pt x="-157215" y="300028"/>
                    <a:pt x="-166794" y="314732"/>
                    <a:pt x="-176706" y="329192"/>
                  </a:cubicBezTo>
                  <a:cubicBezTo>
                    <a:pt x="-186618" y="343653"/>
                    <a:pt x="-196864" y="357871"/>
                    <a:pt x="-207496" y="371780"/>
                  </a:cubicBezTo>
                  <a:cubicBezTo>
                    <a:pt x="-218128" y="385688"/>
                    <a:pt x="-229147" y="399288"/>
                    <a:pt x="-240602" y="412496"/>
                  </a:cubicBezTo>
                  <a:cubicBezTo>
                    <a:pt x="-252057" y="425705"/>
                    <a:pt x="-263948" y="438523"/>
                    <a:pt x="-276317" y="450852"/>
                  </a:cubicBezTo>
                  <a:cubicBezTo>
                    <a:pt x="-288686" y="463181"/>
                    <a:pt x="-301533" y="475022"/>
                    <a:pt x="-314879" y="486264"/>
                  </a:cubicBezTo>
                  <a:cubicBezTo>
                    <a:pt x="-328225" y="497507"/>
                    <a:pt x="-342071" y="508151"/>
                    <a:pt x="-356418" y="518084"/>
                  </a:cubicBezTo>
                  <a:cubicBezTo>
                    <a:pt x="-370765" y="528018"/>
                    <a:pt x="-385613" y="537241"/>
                    <a:pt x="-400900" y="545652"/>
                  </a:cubicBezTo>
                  <a:cubicBezTo>
                    <a:pt x="-416187" y="554064"/>
                    <a:pt x="-431914" y="561664"/>
                    <a:pt x="-448086" y="568391"/>
                  </a:cubicBezTo>
                  <a:cubicBezTo>
                    <a:pt x="-464258" y="575117"/>
                    <a:pt x="-480876" y="580970"/>
                    <a:pt x="-497542" y="585908"/>
                  </a:cubicBezTo>
                  <a:cubicBezTo>
                    <a:pt x="-514208" y="590847"/>
                    <a:pt x="-530922" y="594870"/>
                    <a:pt x="-548698" y="598076"/>
                  </a:cubicBezTo>
                  <a:cubicBezTo>
                    <a:pt x="-566475" y="601282"/>
                    <a:pt x="-585314" y="603672"/>
                    <a:pt x="-600948" y="605032"/>
                  </a:cubicBezTo>
                  <a:cubicBezTo>
                    <a:pt x="-616582" y="606392"/>
                    <a:pt x="-629011" y="606721"/>
                    <a:pt x="-641440" y="607050"/>
                  </a:cubicBezTo>
                  <a:cubicBezTo>
                    <a:pt x="-644175" y="607122"/>
                    <a:pt x="-646000" y="608760"/>
                    <a:pt x="-646000" y="610850"/>
                  </a:cubicBezTo>
                  <a:cubicBezTo>
                    <a:pt x="-646000" y="612940"/>
                    <a:pt x="-644176" y="614635"/>
                    <a:pt x="-641440" y="614650"/>
                  </a:cubicBezTo>
                  <a:cubicBezTo>
                    <a:pt x="-628848" y="614720"/>
                    <a:pt x="-616257" y="614791"/>
                    <a:pt x="-600340" y="613919"/>
                  </a:cubicBezTo>
                  <a:cubicBezTo>
                    <a:pt x="-584423" y="613046"/>
                    <a:pt x="-565182" y="611231"/>
                    <a:pt x="-546950" y="608542"/>
                  </a:cubicBezTo>
                  <a:cubicBezTo>
                    <a:pt x="-528717" y="605853"/>
                    <a:pt x="-511495" y="602289"/>
                    <a:pt x="-494256" y="597776"/>
                  </a:cubicBezTo>
                  <a:cubicBezTo>
                    <a:pt x="-477017" y="593264"/>
                    <a:pt x="-459761" y="587802"/>
                    <a:pt x="-442905" y="581416"/>
                  </a:cubicBezTo>
                  <a:cubicBezTo>
                    <a:pt x="-426049" y="575030"/>
                    <a:pt x="-409593" y="567719"/>
                    <a:pt x="-393549" y="559550"/>
                  </a:cubicBezTo>
                  <a:cubicBezTo>
                    <a:pt x="-377505" y="551380"/>
                    <a:pt x="-361873" y="542350"/>
                    <a:pt x="-346732" y="532569"/>
                  </a:cubicBezTo>
                  <a:cubicBezTo>
                    <a:pt x="-331591" y="522788"/>
                    <a:pt x="-316942" y="512255"/>
                    <a:pt x="-302795" y="501093"/>
                  </a:cubicBezTo>
                  <a:cubicBezTo>
                    <a:pt x="-288649" y="489931"/>
                    <a:pt x="-275006" y="478141"/>
                    <a:pt x="-261852" y="465843"/>
                  </a:cubicBezTo>
                  <a:cubicBezTo>
                    <a:pt x="-248697" y="453545"/>
                    <a:pt x="-236032" y="440741"/>
                    <a:pt x="-223818" y="427536"/>
                  </a:cubicBezTo>
                  <a:cubicBezTo>
                    <a:pt x="-211604" y="414331"/>
                    <a:pt x="-199841" y="400726"/>
                    <a:pt x="-188480" y="386811"/>
                  </a:cubicBezTo>
                  <a:cubicBezTo>
                    <a:pt x="-177118" y="372896"/>
                    <a:pt x="-166159" y="358669"/>
                    <a:pt x="-155548" y="344205"/>
                  </a:cubicBezTo>
                  <a:cubicBezTo>
                    <a:pt x="-144936" y="329740"/>
                    <a:pt x="-134673" y="315036"/>
                    <a:pt x="-124706" y="300151"/>
                  </a:cubicBezTo>
                  <a:cubicBezTo>
                    <a:pt x="-114738" y="285266"/>
                    <a:pt x="-105066" y="270200"/>
                    <a:pt x="-95638" y="254997"/>
                  </a:cubicBezTo>
                  <a:cubicBezTo>
                    <a:pt x="-86210" y="239794"/>
                    <a:pt x="-77026" y="224455"/>
                    <a:pt x="-68040" y="209016"/>
                  </a:cubicBezTo>
                  <a:cubicBezTo>
                    <a:pt x="-59053" y="193577"/>
                    <a:pt x="-50264" y="178039"/>
                    <a:pt x="-41627" y="162431"/>
                  </a:cubicBezTo>
                  <a:cubicBezTo>
                    <a:pt x="-32990" y="146823"/>
                    <a:pt x="-24506" y="131145"/>
                    <a:pt x="-16132" y="115424"/>
                  </a:cubicBezTo>
                  <a:cubicBezTo>
                    <a:pt x="-7759" y="99702"/>
                    <a:pt x="504" y="83937"/>
                    <a:pt x="8695" y="68150"/>
                  </a:cubicBezTo>
                  <a:cubicBezTo>
                    <a:pt x="16887" y="52364"/>
                    <a:pt x="25007" y="36556"/>
                    <a:pt x="33094" y="20748"/>
                  </a:cubicBezTo>
                  <a:cubicBezTo>
                    <a:pt x="41182" y="4940"/>
                    <a:pt x="49237" y="-10867"/>
                    <a:pt x="57297" y="-26654"/>
                  </a:cubicBezTo>
                  <a:cubicBezTo>
                    <a:pt x="65357" y="-42440"/>
                    <a:pt x="73423" y="-58205"/>
                    <a:pt x="81532" y="-73927"/>
                  </a:cubicBezTo>
                  <a:cubicBezTo>
                    <a:pt x="89641" y="-89649"/>
                    <a:pt x="97794" y="-105328"/>
                    <a:pt x="106030" y="-120939"/>
                  </a:cubicBezTo>
                  <a:cubicBezTo>
                    <a:pt x="114266" y="-136550"/>
                    <a:pt x="122585" y="-152093"/>
                    <a:pt x="131029" y="-167540"/>
                  </a:cubicBezTo>
                  <a:cubicBezTo>
                    <a:pt x="139473" y="-182986"/>
                    <a:pt x="148043" y="-198336"/>
                    <a:pt x="156778" y="-213557"/>
                  </a:cubicBezTo>
                  <a:cubicBezTo>
                    <a:pt x="165514" y="-228778"/>
                    <a:pt x="174417" y="-243871"/>
                    <a:pt x="183542" y="-258784"/>
                  </a:cubicBezTo>
                  <a:cubicBezTo>
                    <a:pt x="192667" y="-273696"/>
                    <a:pt x="202015" y="-288428"/>
                    <a:pt x="211602" y="-302961"/>
                  </a:cubicBezTo>
                  <a:cubicBezTo>
                    <a:pt x="221188" y="-317494"/>
                    <a:pt x="231014" y="-331828"/>
                    <a:pt x="241255" y="-345766"/>
                  </a:cubicBezTo>
                  <a:cubicBezTo>
                    <a:pt x="251496" y="-359704"/>
                    <a:pt x="262154" y="-373245"/>
                    <a:pt x="272811" y="-386787"/>
                  </a:cubicBezTo>
                  <a:close/>
                </a:path>
              </a:pathLst>
            </a:custGeom>
            <a:solidFill>
              <a:schemeClr val="accent4"/>
            </a:solidFill>
            <a:ln w="7600" cap="rnd">
              <a:solidFill>
                <a:schemeClr val="accent4"/>
              </a:solidFill>
              <a:round/>
            </a:ln>
          </p:spPr>
        </p:sp>
        <p:sp>
          <p:nvSpPr>
            <p:cNvPr id="102" name="MainTopic"/>
            <p:cNvSpPr/>
            <p:nvPr/>
          </p:nvSpPr>
          <p:spPr>
            <a:xfrm>
              <a:off x="6257" y="8766"/>
              <a:ext cx="1608" cy="721"/>
            </a:xfrm>
            <a:custGeom>
              <a:avLst/>
              <a:gdLst>
                <a:gd name="rtl" fmla="*/ 135280 w 737200"/>
                <a:gd name="rtt" fmla="*/ 71440 h 296400"/>
                <a:gd name="rtr" fmla="*/ 598880 w 737200"/>
                <a:gd name="rtb" fmla="*/ 238640 h 296400"/>
              </a:gdLst>
              <a:ahLst/>
              <a:cxnLst/>
              <a:rect l="rtl" t="rtt" r="rtr" b="rtb"/>
              <a:pathLst>
                <a:path w="737200" h="296400">
                  <a:moveTo>
                    <a:pt x="30400" y="0"/>
                  </a:moveTo>
                  <a:lnTo>
                    <a:pt x="706800" y="0"/>
                  </a:lnTo>
                  <a:cubicBezTo>
                    <a:pt x="723581" y="0"/>
                    <a:pt x="737200" y="13619"/>
                    <a:pt x="737200" y="30400"/>
                  </a:cubicBezTo>
                  <a:lnTo>
                    <a:pt x="737200" y="266000"/>
                  </a:lnTo>
                  <a:cubicBezTo>
                    <a:pt x="737200" y="282781"/>
                    <a:pt x="723581" y="296400"/>
                    <a:pt x="7068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比热容</a:t>
              </a:r>
              <a:endParaRPr sz="2400">
                <a:solidFill>
                  <a:srgbClr val="303030"/>
                </a:solidFill>
                <a:latin typeface="宋体" panose="02010600030101010101" pitchFamily="2" charset="-122"/>
              </a:endParaRPr>
            </a:p>
          </p:txBody>
        </p:sp>
      </p:grpSp>
      <p:grpSp>
        <p:nvGrpSpPr>
          <p:cNvPr id="19" name="组合 18"/>
          <p:cNvGrpSpPr/>
          <p:nvPr/>
        </p:nvGrpSpPr>
        <p:grpSpPr>
          <a:xfrm>
            <a:off x="6797675" y="1691005"/>
            <a:ext cx="1278255" cy="2169795"/>
            <a:chOff x="10705" y="3228"/>
            <a:chExt cx="2013" cy="3417"/>
          </a:xfrm>
        </p:grpSpPr>
        <p:sp>
          <p:nvSpPr>
            <p:cNvPr id="105" name="MMConnector"/>
            <p:cNvSpPr/>
            <p:nvPr/>
          </p:nvSpPr>
          <p:spPr>
            <a:xfrm>
              <a:off x="10705" y="4759"/>
              <a:ext cx="973" cy="1886"/>
            </a:xfrm>
            <a:custGeom>
              <a:avLst/>
              <a:gdLst/>
              <a:ahLst/>
              <a:cxnLst/>
              <a:pathLst>
                <a:path w="871865" h="775361">
                  <a:moveTo>
                    <a:pt x="-249522" y="275670"/>
                  </a:moveTo>
                  <a:cubicBezTo>
                    <a:pt x="-262891" y="289384"/>
                    <a:pt x="-263148" y="306919"/>
                    <a:pt x="-252645" y="317103"/>
                  </a:cubicBezTo>
                  <a:cubicBezTo>
                    <a:pt x="-242142" y="327287"/>
                    <a:pt x="-224173" y="326909"/>
                    <a:pt x="-211328" y="312703"/>
                  </a:cubicBezTo>
                  <a:cubicBezTo>
                    <a:pt x="-199112" y="299193"/>
                    <a:pt x="-186897" y="285684"/>
                    <a:pt x="-175153" y="271858"/>
                  </a:cubicBezTo>
                  <a:cubicBezTo>
                    <a:pt x="-163409" y="258032"/>
                    <a:pt x="-152138" y="243889"/>
                    <a:pt x="-141126" y="229601"/>
                  </a:cubicBezTo>
                  <a:cubicBezTo>
                    <a:pt x="-130115" y="215313"/>
                    <a:pt x="-119364" y="200880"/>
                    <a:pt x="-108848" y="186324"/>
                  </a:cubicBezTo>
                  <a:cubicBezTo>
                    <a:pt x="-98332" y="171768"/>
                    <a:pt x="-88051" y="157089"/>
                    <a:pt x="-77933" y="142338"/>
                  </a:cubicBezTo>
                  <a:cubicBezTo>
                    <a:pt x="-67816" y="127587"/>
                    <a:pt x="-57863" y="112763"/>
                    <a:pt x="-48019" y="97900"/>
                  </a:cubicBezTo>
                  <a:cubicBezTo>
                    <a:pt x="-38176" y="83037"/>
                    <a:pt x="-28442" y="68135"/>
                    <a:pt x="-18763" y="53227"/>
                  </a:cubicBezTo>
                  <a:cubicBezTo>
                    <a:pt x="-9084" y="38319"/>
                    <a:pt x="541" y="23404"/>
                    <a:pt x="10162" y="8514"/>
                  </a:cubicBezTo>
                  <a:cubicBezTo>
                    <a:pt x="19784" y="-6376"/>
                    <a:pt x="29402" y="-21241"/>
                    <a:pt x="39070" y="-36051"/>
                  </a:cubicBezTo>
                  <a:cubicBezTo>
                    <a:pt x="48737" y="-50861"/>
                    <a:pt x="58454" y="-65616"/>
                    <a:pt x="68270" y="-80281"/>
                  </a:cubicBezTo>
                  <a:cubicBezTo>
                    <a:pt x="78087" y="-94947"/>
                    <a:pt x="88003" y="-109523"/>
                    <a:pt x="98073" y="-123972"/>
                  </a:cubicBezTo>
                  <a:cubicBezTo>
                    <a:pt x="108142" y="-138422"/>
                    <a:pt x="118363" y="-152744"/>
                    <a:pt x="128790" y="-166895"/>
                  </a:cubicBezTo>
                  <a:cubicBezTo>
                    <a:pt x="139217" y="-181046"/>
                    <a:pt x="149849" y="-195026"/>
                    <a:pt x="160741" y="-208781"/>
                  </a:cubicBezTo>
                  <a:cubicBezTo>
                    <a:pt x="171633" y="-222536"/>
                    <a:pt x="182784" y="-236067"/>
                    <a:pt x="194248" y="-249310"/>
                  </a:cubicBezTo>
                  <a:cubicBezTo>
                    <a:pt x="205712" y="-262552"/>
                    <a:pt x="217489" y="-275507"/>
                    <a:pt x="229628" y="-288096"/>
                  </a:cubicBezTo>
                  <a:cubicBezTo>
                    <a:pt x="241766" y="-300685"/>
                    <a:pt x="254268" y="-312910"/>
                    <a:pt x="267173" y="-324680"/>
                  </a:cubicBezTo>
                  <a:cubicBezTo>
                    <a:pt x="280078" y="-336450"/>
                    <a:pt x="293386" y="-347766"/>
                    <a:pt x="307124" y="-358528"/>
                  </a:cubicBezTo>
                  <a:cubicBezTo>
                    <a:pt x="320862" y="-369290"/>
                    <a:pt x="335029" y="-379498"/>
                    <a:pt x="349630" y="-389051"/>
                  </a:cubicBezTo>
                  <a:cubicBezTo>
                    <a:pt x="364231" y="-398605"/>
                    <a:pt x="379266" y="-407503"/>
                    <a:pt x="394698" y="-415653"/>
                  </a:cubicBezTo>
                  <a:cubicBezTo>
                    <a:pt x="410129" y="-423804"/>
                    <a:pt x="425957" y="-431206"/>
                    <a:pt x="442164" y="-437800"/>
                  </a:cubicBezTo>
                  <a:cubicBezTo>
                    <a:pt x="458372" y="-444394"/>
                    <a:pt x="474959" y="-450179"/>
                    <a:pt x="491692" y="-455108"/>
                  </a:cubicBezTo>
                  <a:cubicBezTo>
                    <a:pt x="508424" y="-460036"/>
                    <a:pt x="525303" y="-464108"/>
                    <a:pt x="542812" y="-467409"/>
                  </a:cubicBezTo>
                  <a:cubicBezTo>
                    <a:pt x="560321" y="-470710"/>
                    <a:pt x="578461" y="-473240"/>
                    <a:pt x="595004" y="-474772"/>
                  </a:cubicBezTo>
                  <a:cubicBezTo>
                    <a:pt x="611547" y="-476304"/>
                    <a:pt x="626494" y="-476840"/>
                    <a:pt x="641440" y="-477375"/>
                  </a:cubicBezTo>
                  <a:cubicBezTo>
                    <a:pt x="644174" y="-477473"/>
                    <a:pt x="646000" y="-479085"/>
                    <a:pt x="646000" y="-481175"/>
                  </a:cubicBezTo>
                  <a:cubicBezTo>
                    <a:pt x="646000" y="-483265"/>
                    <a:pt x="644176" y="-484970"/>
                    <a:pt x="641440" y="-484975"/>
                  </a:cubicBezTo>
                  <a:cubicBezTo>
                    <a:pt x="626295" y="-485001"/>
                    <a:pt x="611149" y="-485027"/>
                    <a:pt x="594300" y="-484100"/>
                  </a:cubicBezTo>
                  <a:cubicBezTo>
                    <a:pt x="577450" y="-483173"/>
                    <a:pt x="558896" y="-481293"/>
                    <a:pt x="540911" y="-478596"/>
                  </a:cubicBezTo>
                  <a:cubicBezTo>
                    <a:pt x="522927" y="-475899"/>
                    <a:pt x="505511" y="-472384"/>
                    <a:pt x="488174" y="-467976"/>
                  </a:cubicBezTo>
                  <a:cubicBezTo>
                    <a:pt x="470837" y="-463568"/>
                    <a:pt x="453580" y="-458267"/>
                    <a:pt x="436653" y="-452109"/>
                  </a:cubicBezTo>
                  <a:cubicBezTo>
                    <a:pt x="419726" y="-445950"/>
                    <a:pt x="403131" y="-438935"/>
                    <a:pt x="386901" y="-431126"/>
                  </a:cubicBezTo>
                  <a:cubicBezTo>
                    <a:pt x="370670" y="-423317"/>
                    <a:pt x="354805" y="-414713"/>
                    <a:pt x="339361" y="-405416"/>
                  </a:cubicBezTo>
                  <a:cubicBezTo>
                    <a:pt x="323918" y="-396118"/>
                    <a:pt x="308895" y="-386126"/>
                    <a:pt x="294303" y="-375552"/>
                  </a:cubicBezTo>
                  <a:cubicBezTo>
                    <a:pt x="279710" y="-364978"/>
                    <a:pt x="265547" y="-353822"/>
                    <a:pt x="251798" y="-342194"/>
                  </a:cubicBezTo>
                  <a:cubicBezTo>
                    <a:pt x="238048" y="-330567"/>
                    <a:pt x="224712" y="-318468"/>
                    <a:pt x="211753" y="-305998"/>
                  </a:cubicBezTo>
                  <a:cubicBezTo>
                    <a:pt x="198793" y="-293529"/>
                    <a:pt x="186211" y="-280687"/>
                    <a:pt x="173957" y="-267560"/>
                  </a:cubicBezTo>
                  <a:cubicBezTo>
                    <a:pt x="161703" y="-254433"/>
                    <a:pt x="149779" y="-241020"/>
                    <a:pt x="138131" y="-227391"/>
                  </a:cubicBezTo>
                  <a:cubicBezTo>
                    <a:pt x="126484" y="-213763"/>
                    <a:pt x="115113" y="-199920"/>
                    <a:pt x="103965" y="-185921"/>
                  </a:cubicBezTo>
                  <a:cubicBezTo>
                    <a:pt x="92818" y="-171922"/>
                    <a:pt x="81893" y="-157767"/>
                    <a:pt x="71140" y="-143505"/>
                  </a:cubicBezTo>
                  <a:cubicBezTo>
                    <a:pt x="60386" y="-129244"/>
                    <a:pt x="49804" y="-114876"/>
                    <a:pt x="39340" y="-100445"/>
                  </a:cubicBezTo>
                  <a:cubicBezTo>
                    <a:pt x="28877" y="-86013"/>
                    <a:pt x="18534" y="-71518"/>
                    <a:pt x="8260" y="-56998"/>
                  </a:cubicBezTo>
                  <a:cubicBezTo>
                    <a:pt x="-2013" y="-42479"/>
                    <a:pt x="-12217" y="-27934"/>
                    <a:pt x="-22399" y="-13401"/>
                  </a:cubicBezTo>
                  <a:cubicBezTo>
                    <a:pt x="-32581" y="1132"/>
                    <a:pt x="-42741" y="15653"/>
                    <a:pt x="-52928" y="30126"/>
                  </a:cubicBezTo>
                  <a:cubicBezTo>
                    <a:pt x="-63115" y="44599"/>
                    <a:pt x="-73327" y="59023"/>
                    <a:pt x="-83615" y="73360"/>
                  </a:cubicBezTo>
                  <a:cubicBezTo>
                    <a:pt x="-93903" y="87697"/>
                    <a:pt x="-104265" y="101945"/>
                    <a:pt x="-114748" y="116065"/>
                  </a:cubicBezTo>
                  <a:cubicBezTo>
                    <a:pt x="-125231" y="130185"/>
                    <a:pt x="-135835" y="144176"/>
                    <a:pt x="-146616" y="157979"/>
                  </a:cubicBezTo>
                  <a:cubicBezTo>
                    <a:pt x="-157397" y="171782"/>
                    <a:pt x="-168355" y="185397"/>
                    <a:pt x="-179510" y="198800"/>
                  </a:cubicBezTo>
                  <a:cubicBezTo>
                    <a:pt x="-190666" y="212203"/>
                    <a:pt x="-202018" y="225395"/>
                    <a:pt x="-213720" y="238171"/>
                  </a:cubicBezTo>
                  <a:cubicBezTo>
                    <a:pt x="-225421" y="250948"/>
                    <a:pt x="-237471" y="263309"/>
                    <a:pt x="-249522" y="275670"/>
                  </a:cubicBezTo>
                  <a:close/>
                </a:path>
              </a:pathLst>
            </a:custGeom>
            <a:solidFill>
              <a:schemeClr val="accent4"/>
            </a:solidFill>
            <a:ln w="7600" cap="rnd">
              <a:solidFill>
                <a:schemeClr val="accent4"/>
              </a:solidFill>
              <a:round/>
            </a:ln>
          </p:spPr>
        </p:sp>
        <p:sp>
          <p:nvSpPr>
            <p:cNvPr id="104" name="MainTopic"/>
            <p:cNvSpPr/>
            <p:nvPr/>
          </p:nvSpPr>
          <p:spPr>
            <a:xfrm>
              <a:off x="11426" y="3228"/>
              <a:ext cx="1293" cy="721"/>
            </a:xfrm>
            <a:custGeom>
              <a:avLst/>
              <a:gdLst>
                <a:gd name="rtl" fmla="*/ 135280 w 592800"/>
                <a:gd name="rtt" fmla="*/ 71440 h 296400"/>
                <a:gd name="rtr" fmla="*/ 454480 w 592800"/>
                <a:gd name="rtb" fmla="*/ 238640 h 296400"/>
              </a:gdLst>
              <a:ahLst/>
              <a:cxnLst/>
              <a:rect l="rtl" t="rtt" r="rtr" b="rtb"/>
              <a:pathLst>
                <a:path w="592800" h="296400">
                  <a:moveTo>
                    <a:pt x="30400" y="0"/>
                  </a:moveTo>
                  <a:lnTo>
                    <a:pt x="562400" y="0"/>
                  </a:lnTo>
                  <a:cubicBezTo>
                    <a:pt x="579181" y="0"/>
                    <a:pt x="592800" y="13619"/>
                    <a:pt x="592800" y="30400"/>
                  </a:cubicBezTo>
                  <a:lnTo>
                    <a:pt x="592800" y="266000"/>
                  </a:lnTo>
                  <a:cubicBezTo>
                    <a:pt x="592800" y="282781"/>
                    <a:pt x="579181" y="296400"/>
                    <a:pt x="5624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热机</a:t>
              </a:r>
              <a:endParaRPr sz="2400">
                <a:solidFill>
                  <a:srgbClr val="303030"/>
                </a:solidFill>
                <a:latin typeface="宋体" panose="02010600030101010101" pitchFamily="2" charset="-122"/>
              </a:endParaRPr>
            </a:p>
          </p:txBody>
        </p:sp>
      </p:grpSp>
      <p:grpSp>
        <p:nvGrpSpPr>
          <p:cNvPr id="22" name="组合 21"/>
          <p:cNvGrpSpPr/>
          <p:nvPr/>
        </p:nvGrpSpPr>
        <p:grpSpPr>
          <a:xfrm>
            <a:off x="6941185" y="3143250"/>
            <a:ext cx="1807210" cy="457200"/>
            <a:chOff x="10931" y="5515"/>
            <a:chExt cx="2846" cy="720"/>
          </a:xfrm>
        </p:grpSpPr>
        <p:sp>
          <p:nvSpPr>
            <p:cNvPr id="107" name="MMConnector"/>
            <p:cNvSpPr/>
            <p:nvPr/>
          </p:nvSpPr>
          <p:spPr>
            <a:xfrm>
              <a:off x="10931" y="6072"/>
              <a:ext cx="778" cy="120"/>
            </a:xfrm>
            <a:custGeom>
              <a:avLst/>
              <a:gdLst/>
              <a:ahLst/>
              <a:cxnLst/>
              <a:pathLst>
                <a:path w="798607" h="50034">
                  <a:moveTo>
                    <a:pt x="-159016" y="-10701"/>
                  </a:moveTo>
                  <a:cubicBezTo>
                    <a:pt x="-178150" y="-9888"/>
                    <a:pt x="-190026" y="3458"/>
                    <a:pt x="-189009" y="18053"/>
                  </a:cubicBezTo>
                  <a:cubicBezTo>
                    <a:pt x="-187992" y="32648"/>
                    <a:pt x="-174375" y="44271"/>
                    <a:pt x="-155318" y="42370"/>
                  </a:cubicBezTo>
                  <a:cubicBezTo>
                    <a:pt x="-137623" y="40605"/>
                    <a:pt x="-119929" y="38840"/>
                    <a:pt x="-102246" y="37026"/>
                  </a:cubicBezTo>
                  <a:cubicBezTo>
                    <a:pt x="-84562" y="35213"/>
                    <a:pt x="-66890" y="33351"/>
                    <a:pt x="-49226" y="31465"/>
                  </a:cubicBezTo>
                  <a:cubicBezTo>
                    <a:pt x="-31561" y="29578"/>
                    <a:pt x="-13903" y="27668"/>
                    <a:pt x="3748" y="25738"/>
                  </a:cubicBezTo>
                  <a:cubicBezTo>
                    <a:pt x="21398" y="23808"/>
                    <a:pt x="39042" y="21860"/>
                    <a:pt x="56681" y="19903"/>
                  </a:cubicBezTo>
                  <a:cubicBezTo>
                    <a:pt x="74319" y="17947"/>
                    <a:pt x="91953" y="15984"/>
                    <a:pt x="109582" y="14024"/>
                  </a:cubicBezTo>
                  <a:cubicBezTo>
                    <a:pt x="127212" y="12064"/>
                    <a:pt x="144837" y="10107"/>
                    <a:pt x="162461" y="8167"/>
                  </a:cubicBezTo>
                  <a:cubicBezTo>
                    <a:pt x="180085" y="6226"/>
                    <a:pt x="197707" y="4301"/>
                    <a:pt x="215328" y="2404"/>
                  </a:cubicBezTo>
                  <a:cubicBezTo>
                    <a:pt x="232950" y="508"/>
                    <a:pt x="250571" y="-1360"/>
                    <a:pt x="268194" y="-3186"/>
                  </a:cubicBezTo>
                  <a:cubicBezTo>
                    <a:pt x="285818" y="-5011"/>
                    <a:pt x="303443" y="-6795"/>
                    <a:pt x="321071" y="-8522"/>
                  </a:cubicBezTo>
                  <a:cubicBezTo>
                    <a:pt x="338699" y="-10249"/>
                    <a:pt x="356330" y="-11920"/>
                    <a:pt x="373969" y="-13520"/>
                  </a:cubicBezTo>
                  <a:cubicBezTo>
                    <a:pt x="391609" y="-15120"/>
                    <a:pt x="409257" y="-16649"/>
                    <a:pt x="426899" y="-18093"/>
                  </a:cubicBezTo>
                  <a:cubicBezTo>
                    <a:pt x="444541" y="-19536"/>
                    <a:pt x="462178" y="-20895"/>
                    <a:pt x="479868" y="-22150"/>
                  </a:cubicBezTo>
                  <a:cubicBezTo>
                    <a:pt x="497559" y="-23404"/>
                    <a:pt x="515303" y="-24555"/>
                    <a:pt x="532884" y="-25601"/>
                  </a:cubicBezTo>
                  <a:cubicBezTo>
                    <a:pt x="550465" y="-26647"/>
                    <a:pt x="567882" y="-27586"/>
                    <a:pt x="585948" y="-28357"/>
                  </a:cubicBezTo>
                  <a:cubicBezTo>
                    <a:pt x="604014" y="-29128"/>
                    <a:pt x="622727" y="-29730"/>
                    <a:pt x="641440" y="-30332"/>
                  </a:cubicBezTo>
                  <a:cubicBezTo>
                    <a:pt x="644175" y="-30420"/>
                    <a:pt x="646000" y="-32110"/>
                    <a:pt x="646000" y="-34200"/>
                  </a:cubicBezTo>
                  <a:cubicBezTo>
                    <a:pt x="646000" y="-36290"/>
                    <a:pt x="644175" y="-38008"/>
                    <a:pt x="641440" y="-38068"/>
                  </a:cubicBezTo>
                  <a:cubicBezTo>
                    <a:pt x="622673" y="-38476"/>
                    <a:pt x="603906" y="-38884"/>
                    <a:pt x="585773" y="-39123"/>
                  </a:cubicBezTo>
                  <a:cubicBezTo>
                    <a:pt x="567639" y="-39361"/>
                    <a:pt x="550139" y="-39430"/>
                    <a:pt x="532467" y="-39392"/>
                  </a:cubicBezTo>
                  <a:cubicBezTo>
                    <a:pt x="514795" y="-39355"/>
                    <a:pt x="496951" y="-39211"/>
                    <a:pt x="479154" y="-38963"/>
                  </a:cubicBezTo>
                  <a:cubicBezTo>
                    <a:pt x="461357" y="-38715"/>
                    <a:pt x="443606" y="-38362"/>
                    <a:pt x="425846" y="-37924"/>
                  </a:cubicBezTo>
                  <a:cubicBezTo>
                    <a:pt x="408086" y="-37486"/>
                    <a:pt x="390316" y="-36962"/>
                    <a:pt x="372552" y="-36367"/>
                  </a:cubicBezTo>
                  <a:cubicBezTo>
                    <a:pt x="354789" y="-35772"/>
                    <a:pt x="337033" y="-35105"/>
                    <a:pt x="319280" y="-34382"/>
                  </a:cubicBezTo>
                  <a:cubicBezTo>
                    <a:pt x="301527" y="-33658"/>
                    <a:pt x="283778" y="-32879"/>
                    <a:pt x="266033" y="-32057"/>
                  </a:cubicBezTo>
                  <a:cubicBezTo>
                    <a:pt x="248289" y="-31236"/>
                    <a:pt x="230549" y="-30372"/>
                    <a:pt x="212814" y="-29480"/>
                  </a:cubicBezTo>
                  <a:cubicBezTo>
                    <a:pt x="195078" y="-28588"/>
                    <a:pt x="177348" y="-27668"/>
                    <a:pt x="159622" y="-26732"/>
                  </a:cubicBezTo>
                  <a:cubicBezTo>
                    <a:pt x="141896" y="-25797"/>
                    <a:pt x="124174" y="-24846"/>
                    <a:pt x="106457" y="-23893"/>
                  </a:cubicBezTo>
                  <a:cubicBezTo>
                    <a:pt x="88739" y="-22939"/>
                    <a:pt x="71026" y="-21983"/>
                    <a:pt x="53317" y="-21035"/>
                  </a:cubicBezTo>
                  <a:cubicBezTo>
                    <a:pt x="35608" y="-20087"/>
                    <a:pt x="17903" y="-19147"/>
                    <a:pt x="202" y="-18227"/>
                  </a:cubicBezTo>
                  <a:cubicBezTo>
                    <a:pt x="-17499" y="-17306"/>
                    <a:pt x="-35197" y="-16406"/>
                    <a:pt x="-52891" y="-15531"/>
                  </a:cubicBezTo>
                  <a:cubicBezTo>
                    <a:pt x="-70585" y="-14656"/>
                    <a:pt x="-88276" y="-13806"/>
                    <a:pt x="-105963" y="-13005"/>
                  </a:cubicBezTo>
                  <a:cubicBezTo>
                    <a:pt x="-123650" y="-12204"/>
                    <a:pt x="-141333" y="-11453"/>
                    <a:pt x="-159016" y="-10701"/>
                  </a:cubicBezTo>
                  <a:close/>
                </a:path>
              </a:pathLst>
            </a:custGeom>
            <a:solidFill>
              <a:schemeClr val="accent4"/>
            </a:solidFill>
            <a:ln w="7600" cap="rnd">
              <a:solidFill>
                <a:schemeClr val="accent4"/>
              </a:solidFill>
              <a:round/>
            </a:ln>
          </p:spPr>
        </p:sp>
        <p:sp>
          <p:nvSpPr>
            <p:cNvPr id="106" name="MainTopic"/>
            <p:cNvSpPr/>
            <p:nvPr/>
          </p:nvSpPr>
          <p:spPr>
            <a:xfrm>
              <a:off x="11539" y="5515"/>
              <a:ext cx="2238" cy="721"/>
            </a:xfrm>
            <a:custGeom>
              <a:avLst/>
              <a:gdLst>
                <a:gd name="rtl" fmla="*/ 135280 w 1026000"/>
                <a:gd name="rtt" fmla="*/ 71440 h 296400"/>
                <a:gd name="rtr" fmla="*/ 887680 w 1026000"/>
                <a:gd name="rtb" fmla="*/ 238640 h 296400"/>
              </a:gdLst>
              <a:ahLst/>
              <a:cxnLst/>
              <a:rect l="rtl" t="rtt" r="rtr" b="rtb"/>
              <a:pathLst>
                <a:path w="1026000" h="296400">
                  <a:moveTo>
                    <a:pt x="30400" y="0"/>
                  </a:moveTo>
                  <a:lnTo>
                    <a:pt x="995600" y="0"/>
                  </a:lnTo>
                  <a:cubicBezTo>
                    <a:pt x="1012381" y="0"/>
                    <a:pt x="1026000" y="13619"/>
                    <a:pt x="1026000" y="30400"/>
                  </a:cubicBezTo>
                  <a:lnTo>
                    <a:pt x="1026000" y="266000"/>
                  </a:lnTo>
                  <a:cubicBezTo>
                    <a:pt x="1026000" y="282781"/>
                    <a:pt x="1012381" y="296400"/>
                    <a:pt x="9956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热机的效率</a:t>
              </a:r>
              <a:endParaRPr sz="2400">
                <a:solidFill>
                  <a:srgbClr val="303030"/>
                </a:solidFill>
                <a:latin typeface="宋体" panose="02010600030101010101" pitchFamily="2" charset="-122"/>
              </a:endParaRPr>
            </a:p>
          </p:txBody>
        </p:sp>
      </p:grpSp>
      <p:grpSp>
        <p:nvGrpSpPr>
          <p:cNvPr id="29" name="组合 28"/>
          <p:cNvGrpSpPr/>
          <p:nvPr/>
        </p:nvGrpSpPr>
        <p:grpSpPr>
          <a:xfrm>
            <a:off x="6725920" y="4485640"/>
            <a:ext cx="1871980" cy="1198880"/>
            <a:chOff x="10592" y="7629"/>
            <a:chExt cx="2948" cy="1888"/>
          </a:xfrm>
        </p:grpSpPr>
        <p:sp>
          <p:nvSpPr>
            <p:cNvPr id="109" name="MMConnector"/>
            <p:cNvSpPr/>
            <p:nvPr/>
          </p:nvSpPr>
          <p:spPr>
            <a:xfrm>
              <a:off x="10592" y="7629"/>
              <a:ext cx="902" cy="1874"/>
            </a:xfrm>
            <a:custGeom>
              <a:avLst/>
              <a:gdLst/>
              <a:ahLst/>
              <a:cxnLst/>
              <a:pathLst>
                <a:path w="865540" h="713951">
                  <a:moveTo>
                    <a:pt x="-205638" y="-286125"/>
                  </a:moveTo>
                  <a:cubicBezTo>
                    <a:pt x="-218949" y="-299895"/>
                    <a:pt x="-236925" y="-299663"/>
                    <a:pt x="-247079" y="-289130"/>
                  </a:cubicBezTo>
                  <a:cubicBezTo>
                    <a:pt x="-257234" y="-278598"/>
                    <a:pt x="-256402" y="-261065"/>
                    <a:pt x="-242562" y="-247826"/>
                  </a:cubicBezTo>
                  <a:cubicBezTo>
                    <a:pt x="-230078" y="-235885"/>
                    <a:pt x="-217594" y="-223944"/>
                    <a:pt x="-205435" y="-211585"/>
                  </a:cubicBezTo>
                  <a:cubicBezTo>
                    <a:pt x="-193276" y="-199227"/>
                    <a:pt x="-181442" y="-186451"/>
                    <a:pt x="-169790" y="-173463"/>
                  </a:cubicBezTo>
                  <a:cubicBezTo>
                    <a:pt x="-158138" y="-160475"/>
                    <a:pt x="-146668" y="-147274"/>
                    <a:pt x="-135360" y="-133884"/>
                  </a:cubicBezTo>
                  <a:cubicBezTo>
                    <a:pt x="-124052" y="-120495"/>
                    <a:pt x="-112904" y="-106918"/>
                    <a:pt x="-101862" y="-93215"/>
                  </a:cubicBezTo>
                  <a:cubicBezTo>
                    <a:pt x="-90819" y="-79511"/>
                    <a:pt x="-79882" y="-65682"/>
                    <a:pt x="-69003" y="-51771"/>
                  </a:cubicBezTo>
                  <a:cubicBezTo>
                    <a:pt x="-58123" y="-37861"/>
                    <a:pt x="-47302" y="-23868"/>
                    <a:pt x="-36488" y="-9837"/>
                  </a:cubicBezTo>
                  <a:cubicBezTo>
                    <a:pt x="-25674" y="4194"/>
                    <a:pt x="-14868" y="18263"/>
                    <a:pt x="-4020" y="32328"/>
                  </a:cubicBezTo>
                  <a:cubicBezTo>
                    <a:pt x="6828" y="46394"/>
                    <a:pt x="17718" y="60456"/>
                    <a:pt x="28701" y="74472"/>
                  </a:cubicBezTo>
                  <a:cubicBezTo>
                    <a:pt x="39685" y="88488"/>
                    <a:pt x="50761" y="102458"/>
                    <a:pt x="61982" y="116336"/>
                  </a:cubicBezTo>
                  <a:cubicBezTo>
                    <a:pt x="73203" y="130214"/>
                    <a:pt x="84569" y="144000"/>
                    <a:pt x="96134" y="157643"/>
                  </a:cubicBezTo>
                  <a:cubicBezTo>
                    <a:pt x="107698" y="171286"/>
                    <a:pt x="119461" y="184785"/>
                    <a:pt x="131474" y="198080"/>
                  </a:cubicBezTo>
                  <a:cubicBezTo>
                    <a:pt x="143488" y="211376"/>
                    <a:pt x="155754" y="224468"/>
                    <a:pt x="168323" y="237285"/>
                  </a:cubicBezTo>
                  <a:cubicBezTo>
                    <a:pt x="180892" y="250103"/>
                    <a:pt x="193764" y="262645"/>
                    <a:pt x="206986" y="274829"/>
                  </a:cubicBezTo>
                  <a:cubicBezTo>
                    <a:pt x="220209" y="287013"/>
                    <a:pt x="233782" y="298838"/>
                    <a:pt x="247741" y="310208"/>
                  </a:cubicBezTo>
                  <a:cubicBezTo>
                    <a:pt x="261700" y="321577"/>
                    <a:pt x="276046" y="332490"/>
                    <a:pt x="290796" y="342839"/>
                  </a:cubicBezTo>
                  <a:cubicBezTo>
                    <a:pt x="305545" y="353189"/>
                    <a:pt x="320698" y="362975"/>
                    <a:pt x="336248" y="372089"/>
                  </a:cubicBezTo>
                  <a:cubicBezTo>
                    <a:pt x="351798" y="381203"/>
                    <a:pt x="367744" y="389646"/>
                    <a:pt x="384039" y="397319"/>
                  </a:cubicBezTo>
                  <a:cubicBezTo>
                    <a:pt x="400334" y="404993"/>
                    <a:pt x="416979" y="411898"/>
                    <a:pt x="433927" y="417972"/>
                  </a:cubicBezTo>
                  <a:cubicBezTo>
                    <a:pt x="450876" y="424046"/>
                    <a:pt x="468128" y="429290"/>
                    <a:pt x="485503" y="433662"/>
                  </a:cubicBezTo>
                  <a:cubicBezTo>
                    <a:pt x="502878" y="438035"/>
                    <a:pt x="520376" y="441536"/>
                    <a:pt x="538250" y="444243"/>
                  </a:cubicBezTo>
                  <a:cubicBezTo>
                    <a:pt x="556123" y="446950"/>
                    <a:pt x="574372" y="448862"/>
                    <a:pt x="591633" y="449818"/>
                  </a:cubicBezTo>
                  <a:cubicBezTo>
                    <a:pt x="608894" y="450774"/>
                    <a:pt x="625167" y="450775"/>
                    <a:pt x="641440" y="450775"/>
                  </a:cubicBezTo>
                  <a:cubicBezTo>
                    <a:pt x="644176" y="450775"/>
                    <a:pt x="646000" y="449065"/>
                    <a:pt x="646000" y="446975"/>
                  </a:cubicBezTo>
                  <a:cubicBezTo>
                    <a:pt x="646000" y="444885"/>
                    <a:pt x="644174" y="443282"/>
                    <a:pt x="641440" y="443175"/>
                  </a:cubicBezTo>
                  <a:cubicBezTo>
                    <a:pt x="625382" y="442546"/>
                    <a:pt x="609325" y="441917"/>
                    <a:pt x="592380" y="440313"/>
                  </a:cubicBezTo>
                  <a:cubicBezTo>
                    <a:pt x="575435" y="438709"/>
                    <a:pt x="557602" y="436130"/>
                    <a:pt x="540209" y="432796"/>
                  </a:cubicBezTo>
                  <a:cubicBezTo>
                    <a:pt x="522816" y="429462"/>
                    <a:pt x="505862" y="425373"/>
                    <a:pt x="489097" y="420450"/>
                  </a:cubicBezTo>
                  <a:cubicBezTo>
                    <a:pt x="472333" y="415527"/>
                    <a:pt x="455758" y="409771"/>
                    <a:pt x="439535" y="403231"/>
                  </a:cubicBezTo>
                  <a:cubicBezTo>
                    <a:pt x="423312" y="396691"/>
                    <a:pt x="407442" y="389366"/>
                    <a:pt x="391953" y="381318"/>
                  </a:cubicBezTo>
                  <a:cubicBezTo>
                    <a:pt x="376464" y="373270"/>
                    <a:pt x="361355" y="364498"/>
                    <a:pt x="346656" y="355091"/>
                  </a:cubicBezTo>
                  <a:cubicBezTo>
                    <a:pt x="331957" y="345685"/>
                    <a:pt x="317668" y="335645"/>
                    <a:pt x="303782" y="325069"/>
                  </a:cubicBezTo>
                  <a:cubicBezTo>
                    <a:pt x="289897" y="314492"/>
                    <a:pt x="276415" y="303379"/>
                    <a:pt x="263310" y="291826"/>
                  </a:cubicBezTo>
                  <a:cubicBezTo>
                    <a:pt x="250206" y="280272"/>
                    <a:pt x="237478" y="268278"/>
                    <a:pt x="225087" y="255930"/>
                  </a:cubicBezTo>
                  <a:cubicBezTo>
                    <a:pt x="212695" y="243583"/>
                    <a:pt x="200639" y="230881"/>
                    <a:pt x="188870" y="217901"/>
                  </a:cubicBezTo>
                  <a:cubicBezTo>
                    <a:pt x="177100" y="204920"/>
                    <a:pt x="165616" y="191661"/>
                    <a:pt x="154365" y="178187"/>
                  </a:cubicBezTo>
                  <a:cubicBezTo>
                    <a:pt x="143114" y="164712"/>
                    <a:pt x="132096" y="151023"/>
                    <a:pt x="121256" y="137171"/>
                  </a:cubicBezTo>
                  <a:cubicBezTo>
                    <a:pt x="110415" y="123320"/>
                    <a:pt x="99753" y="109307"/>
                    <a:pt x="89215" y="95178"/>
                  </a:cubicBezTo>
                  <a:cubicBezTo>
                    <a:pt x="78676" y="81049"/>
                    <a:pt x="68261" y="66804"/>
                    <a:pt x="57916" y="52483"/>
                  </a:cubicBezTo>
                  <a:cubicBezTo>
                    <a:pt x="47571" y="38162"/>
                    <a:pt x="37295" y="23765"/>
                    <a:pt x="27035" y="9329"/>
                  </a:cubicBezTo>
                  <a:cubicBezTo>
                    <a:pt x="16775" y="-5107"/>
                    <a:pt x="6531" y="-19582"/>
                    <a:pt x="-3752" y="-34061"/>
                  </a:cubicBezTo>
                  <a:cubicBezTo>
                    <a:pt x="-14035" y="-48540"/>
                    <a:pt x="-24357" y="-63023"/>
                    <a:pt x="-34775" y="-77473"/>
                  </a:cubicBezTo>
                  <a:cubicBezTo>
                    <a:pt x="-45192" y="-91923"/>
                    <a:pt x="-55705" y="-106339"/>
                    <a:pt x="-66368" y="-120686"/>
                  </a:cubicBezTo>
                  <a:cubicBezTo>
                    <a:pt x="-77032" y="-135032"/>
                    <a:pt x="-87846" y="-149308"/>
                    <a:pt x="-98881" y="-163460"/>
                  </a:cubicBezTo>
                  <a:cubicBezTo>
                    <a:pt x="-109917" y="-177613"/>
                    <a:pt x="-121174" y="-191642"/>
                    <a:pt x="-132678" y="-205522"/>
                  </a:cubicBezTo>
                  <a:cubicBezTo>
                    <a:pt x="-144182" y="-219402"/>
                    <a:pt x="-155935" y="-233134"/>
                    <a:pt x="-168136" y="-246544"/>
                  </a:cubicBezTo>
                  <a:cubicBezTo>
                    <a:pt x="-180337" y="-259953"/>
                    <a:pt x="-192987" y="-273039"/>
                    <a:pt x="-205638" y="-286125"/>
                  </a:cubicBezTo>
                  <a:close/>
                </a:path>
              </a:pathLst>
            </a:custGeom>
            <a:solidFill>
              <a:schemeClr val="accent4"/>
            </a:solidFill>
            <a:ln w="7600" cap="rnd">
              <a:solidFill>
                <a:schemeClr val="accent4"/>
              </a:solidFill>
              <a:round/>
            </a:ln>
          </p:spPr>
        </p:sp>
        <p:sp>
          <p:nvSpPr>
            <p:cNvPr id="108" name="MainTopic"/>
            <p:cNvSpPr/>
            <p:nvPr/>
          </p:nvSpPr>
          <p:spPr>
            <a:xfrm>
              <a:off x="11275" y="7969"/>
              <a:ext cx="2265" cy="1548"/>
            </a:xfrm>
            <a:custGeom>
              <a:avLst/>
              <a:gdLst>
                <a:gd name="rtl" fmla="*/ 135280 w 1459200"/>
                <a:gd name="rtt" fmla="*/ 71440 h 296400"/>
                <a:gd name="rtr" fmla="*/ 1320880 w 1459200"/>
                <a:gd name="rtb" fmla="*/ 238640 h 296400"/>
              </a:gdLst>
              <a:ahLst/>
              <a:cxnLst/>
              <a:rect l="rtl" t="rtt" r="rtr" b="rtb"/>
              <a:pathLst>
                <a:path w="1459200" h="296400">
                  <a:moveTo>
                    <a:pt x="30400" y="0"/>
                  </a:moveTo>
                  <a:lnTo>
                    <a:pt x="1428800" y="0"/>
                  </a:lnTo>
                  <a:cubicBezTo>
                    <a:pt x="1445581" y="0"/>
                    <a:pt x="1459200" y="13619"/>
                    <a:pt x="1459200" y="30400"/>
                  </a:cubicBezTo>
                  <a:lnTo>
                    <a:pt x="1459200" y="266000"/>
                  </a:lnTo>
                  <a:cubicBezTo>
                    <a:pt x="1459200" y="282781"/>
                    <a:pt x="1445581" y="296400"/>
                    <a:pt x="14288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能量的转</a:t>
              </a:r>
              <a:endParaRPr sz="2400">
                <a:solidFill>
                  <a:srgbClr val="303030"/>
                </a:solidFill>
                <a:latin typeface="宋体" panose="02010600030101010101" pitchFamily="2" charset="-122"/>
              </a:endParaRPr>
            </a:p>
            <a:p>
              <a:pPr algn="ctr">
                <a:lnSpc>
                  <a:spcPct val="100000"/>
                </a:lnSpc>
              </a:pPr>
              <a:r>
                <a:rPr sz="2400">
                  <a:solidFill>
                    <a:srgbClr val="303030"/>
                  </a:solidFill>
                  <a:latin typeface="宋体" panose="02010600030101010101" pitchFamily="2" charset="-122"/>
                </a:rPr>
                <a:t>化和守恒</a:t>
              </a:r>
              <a:endParaRPr sz="2400">
                <a:solidFill>
                  <a:srgbClr val="303030"/>
                </a:solidFill>
                <a:latin typeface="宋体" panose="02010600030101010101" pitchFamily="2" charset="-122"/>
              </a:endParaRPr>
            </a:p>
          </p:txBody>
        </p:sp>
      </p:grpSp>
      <p:grpSp>
        <p:nvGrpSpPr>
          <p:cNvPr id="8" name="组合 7"/>
          <p:cNvGrpSpPr/>
          <p:nvPr/>
        </p:nvGrpSpPr>
        <p:grpSpPr>
          <a:xfrm>
            <a:off x="3852545" y="3442970"/>
            <a:ext cx="2160905" cy="457835"/>
            <a:chOff x="6067" y="5987"/>
            <a:chExt cx="3403" cy="721"/>
          </a:xfrm>
        </p:grpSpPr>
        <p:sp>
          <p:nvSpPr>
            <p:cNvPr id="115" name="MMConnector"/>
            <p:cNvSpPr/>
            <p:nvPr/>
          </p:nvSpPr>
          <p:spPr>
            <a:xfrm>
              <a:off x="8417" y="6264"/>
              <a:ext cx="1053" cy="238"/>
            </a:xfrm>
            <a:custGeom>
              <a:avLst/>
              <a:gdLst/>
              <a:ahLst/>
              <a:cxnLst/>
              <a:pathLst>
                <a:path w="804142" h="160580">
                  <a:moveTo>
                    <a:pt x="168719" y="-25419"/>
                  </a:moveTo>
                  <a:cubicBezTo>
                    <a:pt x="187468" y="-29325"/>
                    <a:pt x="197104" y="-44299"/>
                    <a:pt x="193795" y="-58550"/>
                  </a:cubicBezTo>
                  <a:cubicBezTo>
                    <a:pt x="190486" y="-72800"/>
                    <a:pt x="175190" y="-82179"/>
                    <a:pt x="156686" y="-77240"/>
                  </a:cubicBezTo>
                  <a:cubicBezTo>
                    <a:pt x="139403" y="-72628"/>
                    <a:pt x="122120" y="-68015"/>
                    <a:pt x="104905" y="-63242"/>
                  </a:cubicBezTo>
                  <a:cubicBezTo>
                    <a:pt x="87691" y="-58469"/>
                    <a:pt x="70545" y="-53534"/>
                    <a:pt x="53440" y="-48523"/>
                  </a:cubicBezTo>
                  <a:cubicBezTo>
                    <a:pt x="36335" y="-43513"/>
                    <a:pt x="19270" y="-38425"/>
                    <a:pt x="2241" y="-33285"/>
                  </a:cubicBezTo>
                  <a:cubicBezTo>
                    <a:pt x="-14788" y="-28144"/>
                    <a:pt x="-31782" y="-22950"/>
                    <a:pt x="-48755" y="-17744"/>
                  </a:cubicBezTo>
                  <a:cubicBezTo>
                    <a:pt x="-65728" y="-12539"/>
                    <a:pt x="-82680" y="-7323"/>
                    <a:pt x="-99625" y="-2135"/>
                  </a:cubicBezTo>
                  <a:cubicBezTo>
                    <a:pt x="-116570" y="3053"/>
                    <a:pt x="-133508" y="8211"/>
                    <a:pt x="-150453" y="13299"/>
                  </a:cubicBezTo>
                  <a:cubicBezTo>
                    <a:pt x="-167399" y="18386"/>
                    <a:pt x="-184352" y="23403"/>
                    <a:pt x="-201328" y="28305"/>
                  </a:cubicBezTo>
                  <a:cubicBezTo>
                    <a:pt x="-218303" y="33208"/>
                    <a:pt x="-235300" y="37996"/>
                    <a:pt x="-252332" y="42629"/>
                  </a:cubicBezTo>
                  <a:cubicBezTo>
                    <a:pt x="-269365" y="47261"/>
                    <a:pt x="-286433" y="51737"/>
                    <a:pt x="-303543" y="56016"/>
                  </a:cubicBezTo>
                  <a:cubicBezTo>
                    <a:pt x="-320653" y="60295"/>
                    <a:pt x="-337804" y="64377"/>
                    <a:pt x="-355018" y="68223"/>
                  </a:cubicBezTo>
                  <a:cubicBezTo>
                    <a:pt x="-372232" y="72070"/>
                    <a:pt x="-389508" y="75681"/>
                    <a:pt x="-406798" y="79022"/>
                  </a:cubicBezTo>
                  <a:cubicBezTo>
                    <a:pt x="-424088" y="82362"/>
                    <a:pt x="-441393" y="85432"/>
                    <a:pt x="-458897" y="88207"/>
                  </a:cubicBezTo>
                  <a:cubicBezTo>
                    <a:pt x="-476401" y="90982"/>
                    <a:pt x="-494104" y="93462"/>
                    <a:pt x="-511305" y="95605"/>
                  </a:cubicBezTo>
                  <a:cubicBezTo>
                    <a:pt x="-528506" y="97748"/>
                    <a:pt x="-545205" y="99554"/>
                    <a:pt x="-563987" y="101083"/>
                  </a:cubicBezTo>
                  <a:cubicBezTo>
                    <a:pt x="-582769" y="102611"/>
                    <a:pt x="-603633" y="103863"/>
                    <a:pt x="-616889" y="104545"/>
                  </a:cubicBezTo>
                  <a:cubicBezTo>
                    <a:pt x="-630145" y="105227"/>
                    <a:pt x="-635792" y="105338"/>
                    <a:pt x="-641440" y="105450"/>
                  </a:cubicBezTo>
                  <a:cubicBezTo>
                    <a:pt x="-644175" y="105504"/>
                    <a:pt x="-646000" y="107160"/>
                    <a:pt x="-646000" y="109250"/>
                  </a:cubicBezTo>
                  <a:cubicBezTo>
                    <a:pt x="-646000" y="111340"/>
                    <a:pt x="-644174" y="112952"/>
                    <a:pt x="-641440" y="113050"/>
                  </a:cubicBezTo>
                  <a:cubicBezTo>
                    <a:pt x="-635766" y="113252"/>
                    <a:pt x="-630091" y="113455"/>
                    <a:pt x="-616726" y="113509"/>
                  </a:cubicBezTo>
                  <a:cubicBezTo>
                    <a:pt x="-603362" y="113563"/>
                    <a:pt x="-582306" y="113468"/>
                    <a:pt x="-563310" y="112978"/>
                  </a:cubicBezTo>
                  <a:cubicBezTo>
                    <a:pt x="-544314" y="112488"/>
                    <a:pt x="-527376" y="111602"/>
                    <a:pt x="-509904" y="110403"/>
                  </a:cubicBezTo>
                  <a:cubicBezTo>
                    <a:pt x="-492431" y="109203"/>
                    <a:pt x="-474422" y="107691"/>
                    <a:pt x="-456588" y="105869"/>
                  </a:cubicBezTo>
                  <a:cubicBezTo>
                    <a:pt x="-438754" y="104047"/>
                    <a:pt x="-421096" y="101915"/>
                    <a:pt x="-403434" y="99509"/>
                  </a:cubicBezTo>
                  <a:cubicBezTo>
                    <a:pt x="-385772" y="97102"/>
                    <a:pt x="-368106" y="94420"/>
                    <a:pt x="-350493" y="91498"/>
                  </a:cubicBezTo>
                  <a:cubicBezTo>
                    <a:pt x="-332880" y="88575"/>
                    <a:pt x="-315319" y="85412"/>
                    <a:pt x="-297798" y="82049"/>
                  </a:cubicBezTo>
                  <a:cubicBezTo>
                    <a:pt x="-280278" y="78686"/>
                    <a:pt x="-262798" y="75123"/>
                    <a:pt x="-245360" y="71404"/>
                  </a:cubicBezTo>
                  <a:cubicBezTo>
                    <a:pt x="-227923" y="67685"/>
                    <a:pt x="-210527" y="63810"/>
                    <a:pt x="-193168" y="59823"/>
                  </a:cubicBezTo>
                  <a:cubicBezTo>
                    <a:pt x="-175809" y="55837"/>
                    <a:pt x="-158486" y="51739"/>
                    <a:pt x="-141192" y="47576"/>
                  </a:cubicBezTo>
                  <a:cubicBezTo>
                    <a:pt x="-123899" y="43413"/>
                    <a:pt x="-106635" y="39184"/>
                    <a:pt x="-89392" y="34934"/>
                  </a:cubicBezTo>
                  <a:cubicBezTo>
                    <a:pt x="-72149" y="30683"/>
                    <a:pt x="-54927" y="26412"/>
                    <a:pt x="-37717" y="22161"/>
                  </a:cubicBezTo>
                  <a:cubicBezTo>
                    <a:pt x="-20507" y="17910"/>
                    <a:pt x="-3309" y="13680"/>
                    <a:pt x="13885" y="9513"/>
                  </a:cubicBezTo>
                  <a:cubicBezTo>
                    <a:pt x="31079" y="5346"/>
                    <a:pt x="48270" y="1242"/>
                    <a:pt x="65464" y="-2775"/>
                  </a:cubicBezTo>
                  <a:cubicBezTo>
                    <a:pt x="82657" y="-6792"/>
                    <a:pt x="99853" y="-10724"/>
                    <a:pt x="117063" y="-14484"/>
                  </a:cubicBezTo>
                  <a:cubicBezTo>
                    <a:pt x="134273" y="-18244"/>
                    <a:pt x="151496" y="-21831"/>
                    <a:pt x="168719" y="-25419"/>
                  </a:cubicBezTo>
                  <a:close/>
                </a:path>
              </a:pathLst>
            </a:custGeom>
            <a:solidFill>
              <a:schemeClr val="accent4"/>
            </a:solidFill>
            <a:ln w="7600" cap="rnd">
              <a:solidFill>
                <a:schemeClr val="accent4"/>
              </a:solidFill>
              <a:round/>
            </a:ln>
          </p:spPr>
        </p:sp>
        <p:sp>
          <p:nvSpPr>
            <p:cNvPr id="114" name="MainTopic"/>
            <p:cNvSpPr/>
            <p:nvPr/>
          </p:nvSpPr>
          <p:spPr>
            <a:xfrm>
              <a:off x="6067" y="5987"/>
              <a:ext cx="1459" cy="721"/>
            </a:xfrm>
            <a:custGeom>
              <a:avLst/>
              <a:gdLst>
                <a:gd name="rtl" fmla="*/ 135280 w 668800"/>
                <a:gd name="rtt" fmla="*/ 71440 h 296400"/>
                <a:gd name="rtr" fmla="*/ 530480 w 668800"/>
                <a:gd name="rtb" fmla="*/ 238640 h 296400"/>
              </a:gdLst>
              <a:ahLst/>
              <a:cxnLst/>
              <a:rect l="rtl" t="rtt" r="rtr" b="rtb"/>
              <a:pathLst>
                <a:path w="668800" h="296400">
                  <a:moveTo>
                    <a:pt x="30400" y="0"/>
                  </a:moveTo>
                  <a:lnTo>
                    <a:pt x="638400" y="0"/>
                  </a:lnTo>
                  <a:cubicBezTo>
                    <a:pt x="655181" y="0"/>
                    <a:pt x="668800" y="13619"/>
                    <a:pt x="668800" y="30400"/>
                  </a:cubicBezTo>
                  <a:lnTo>
                    <a:pt x="668800" y="266000"/>
                  </a:lnTo>
                  <a:cubicBezTo>
                    <a:pt x="668800" y="282781"/>
                    <a:pt x="655181" y="296400"/>
                    <a:pt x="6384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hlinkClick r:id="rId1" action="ppaction://hlinksldjump"/>
                </a:rPr>
                <a:t>内能</a:t>
              </a:r>
              <a:r>
                <a:rPr sz="2400">
                  <a:solidFill>
                    <a:srgbClr val="303030"/>
                  </a:solidFill>
                  <a:latin typeface="宋体" panose="02010600030101010101" pitchFamily="2" charset="-122"/>
                </a:rPr>
                <a:t> </a:t>
              </a:r>
              <a:endParaRPr sz="2400">
                <a:solidFill>
                  <a:srgbClr val="303030"/>
                </a:solidFill>
                <a:latin typeface="宋体" panose="02010600030101010101" pitchFamily="2" charset="-122"/>
              </a:endParaRPr>
            </a:p>
          </p:txBody>
        </p:sp>
      </p:grpSp>
      <p:grpSp>
        <p:nvGrpSpPr>
          <p:cNvPr id="2" name="组合 1"/>
          <p:cNvGrpSpPr/>
          <p:nvPr/>
        </p:nvGrpSpPr>
        <p:grpSpPr>
          <a:xfrm>
            <a:off x="3501390" y="1771650"/>
            <a:ext cx="3018790" cy="1903730"/>
            <a:chOff x="5514" y="3355"/>
            <a:chExt cx="4754" cy="2998"/>
          </a:xfrm>
        </p:grpSpPr>
        <p:sp>
          <p:nvSpPr>
            <p:cNvPr id="117" name="MMConnector"/>
            <p:cNvSpPr/>
            <p:nvPr/>
          </p:nvSpPr>
          <p:spPr>
            <a:xfrm>
              <a:off x="9005" y="4759"/>
              <a:ext cx="1263" cy="1594"/>
            </a:xfrm>
            <a:custGeom>
              <a:avLst/>
              <a:gdLst/>
              <a:ahLst/>
              <a:cxnLst/>
              <a:pathLst>
                <a:path w="875518" h="812385">
                  <a:moveTo>
                    <a:pt x="214640" y="328943"/>
                  </a:moveTo>
                  <a:cubicBezTo>
                    <a:pt x="227221" y="343383"/>
                    <a:pt x="245176" y="344098"/>
                    <a:pt x="255868" y="334112"/>
                  </a:cubicBezTo>
                  <a:cubicBezTo>
                    <a:pt x="266559" y="324125"/>
                    <a:pt x="266619" y="306597"/>
                    <a:pt x="253517" y="292628"/>
                  </a:cubicBezTo>
                  <a:cubicBezTo>
                    <a:pt x="241712" y="280041"/>
                    <a:pt x="229908" y="267454"/>
                    <a:pt x="218465" y="254454"/>
                  </a:cubicBezTo>
                  <a:cubicBezTo>
                    <a:pt x="207022" y="241454"/>
                    <a:pt x="195940" y="228040"/>
                    <a:pt x="185064" y="214416"/>
                  </a:cubicBezTo>
                  <a:cubicBezTo>
                    <a:pt x="174189" y="200793"/>
                    <a:pt x="163518" y="186959"/>
                    <a:pt x="153034" y="172937"/>
                  </a:cubicBezTo>
                  <a:cubicBezTo>
                    <a:pt x="142549" y="158915"/>
                    <a:pt x="132250" y="144706"/>
                    <a:pt x="122081" y="130367"/>
                  </a:cubicBezTo>
                  <a:cubicBezTo>
                    <a:pt x="111911" y="116028"/>
                    <a:pt x="101871" y="101559"/>
                    <a:pt x="91915" y="87000"/>
                  </a:cubicBezTo>
                  <a:cubicBezTo>
                    <a:pt x="81960" y="72440"/>
                    <a:pt x="72088" y="57790"/>
                    <a:pt x="62253" y="43087"/>
                  </a:cubicBezTo>
                  <a:cubicBezTo>
                    <a:pt x="52418" y="28384"/>
                    <a:pt x="42619" y="13627"/>
                    <a:pt x="32811" y="-1148"/>
                  </a:cubicBezTo>
                  <a:cubicBezTo>
                    <a:pt x="23003" y="-15924"/>
                    <a:pt x="13185" y="-30719"/>
                    <a:pt x="3311" y="-45500"/>
                  </a:cubicBezTo>
                  <a:cubicBezTo>
                    <a:pt x="-6564" y="-60280"/>
                    <a:pt x="-16495" y="-75046"/>
                    <a:pt x="-26530" y="-89763"/>
                  </a:cubicBezTo>
                  <a:cubicBezTo>
                    <a:pt x="-36566" y="-104480"/>
                    <a:pt x="-46705" y="-119148"/>
                    <a:pt x="-56999" y="-133728"/>
                  </a:cubicBezTo>
                  <a:cubicBezTo>
                    <a:pt x="-67293" y="-148309"/>
                    <a:pt x="-77740" y="-162801"/>
                    <a:pt x="-88392" y="-177163"/>
                  </a:cubicBezTo>
                  <a:cubicBezTo>
                    <a:pt x="-99045" y="-191524"/>
                    <a:pt x="-109902" y="-205755"/>
                    <a:pt x="-121017" y="-219801"/>
                  </a:cubicBezTo>
                  <a:cubicBezTo>
                    <a:pt x="-132133" y="-233848"/>
                    <a:pt x="-143506" y="-247711"/>
                    <a:pt x="-155190" y="-261328"/>
                  </a:cubicBezTo>
                  <a:cubicBezTo>
                    <a:pt x="-166875" y="-274944"/>
                    <a:pt x="-178871" y="-288315"/>
                    <a:pt x="-191229" y="-301361"/>
                  </a:cubicBezTo>
                  <a:cubicBezTo>
                    <a:pt x="-203588" y="-314408"/>
                    <a:pt x="-216309" y="-327131"/>
                    <a:pt x="-229437" y="-339439"/>
                  </a:cubicBezTo>
                  <a:cubicBezTo>
                    <a:pt x="-242565" y="-351747"/>
                    <a:pt x="-256100" y="-363640"/>
                    <a:pt x="-270073" y="-375011"/>
                  </a:cubicBezTo>
                  <a:cubicBezTo>
                    <a:pt x="-284046" y="-386381"/>
                    <a:pt x="-298457" y="-397230"/>
                    <a:pt x="-313309" y="-407442"/>
                  </a:cubicBezTo>
                  <a:cubicBezTo>
                    <a:pt x="-328160" y="-417653"/>
                    <a:pt x="-343453" y="-427228"/>
                    <a:pt x="-359174" y="-436054"/>
                  </a:cubicBezTo>
                  <a:cubicBezTo>
                    <a:pt x="-374895" y="-444881"/>
                    <a:pt x="-391044" y="-452959"/>
                    <a:pt x="-407510" y="-460200"/>
                  </a:cubicBezTo>
                  <a:cubicBezTo>
                    <a:pt x="-423977" y="-467440"/>
                    <a:pt x="-440761" y="-473844"/>
                    <a:pt x="-457960" y="-479358"/>
                  </a:cubicBezTo>
                  <a:cubicBezTo>
                    <a:pt x="-475160" y="-484872"/>
                    <a:pt x="-492776" y="-489497"/>
                    <a:pt x="-510007" y="-493240"/>
                  </a:cubicBezTo>
                  <a:cubicBezTo>
                    <a:pt x="-527238" y="-496984"/>
                    <a:pt x="-544084" y="-499847"/>
                    <a:pt x="-563062" y="-501831"/>
                  </a:cubicBezTo>
                  <a:cubicBezTo>
                    <a:pt x="-582039" y="-503814"/>
                    <a:pt x="-603148" y="-504918"/>
                    <a:pt x="-616566" y="-505366"/>
                  </a:cubicBezTo>
                  <a:cubicBezTo>
                    <a:pt x="-629985" y="-505814"/>
                    <a:pt x="-635712" y="-505607"/>
                    <a:pt x="-641440" y="-505400"/>
                  </a:cubicBezTo>
                  <a:cubicBezTo>
                    <a:pt x="-644174" y="-505301"/>
                    <a:pt x="-646000" y="-503690"/>
                    <a:pt x="-646000" y="-501600"/>
                  </a:cubicBezTo>
                  <a:cubicBezTo>
                    <a:pt x="-646000" y="-499510"/>
                    <a:pt x="-644176" y="-497801"/>
                    <a:pt x="-641440" y="-497800"/>
                  </a:cubicBezTo>
                  <a:cubicBezTo>
                    <a:pt x="-635770" y="-497797"/>
                    <a:pt x="-630101" y="-497794"/>
                    <a:pt x="-616901" y="-496870"/>
                  </a:cubicBezTo>
                  <a:cubicBezTo>
                    <a:pt x="-603701" y="-495945"/>
                    <a:pt x="-582970" y="-494099"/>
                    <a:pt x="-564418" y="-491473"/>
                  </a:cubicBezTo>
                  <a:cubicBezTo>
                    <a:pt x="-545865" y="-488847"/>
                    <a:pt x="-529491" y="-485441"/>
                    <a:pt x="-512806" y="-481171"/>
                  </a:cubicBezTo>
                  <a:cubicBezTo>
                    <a:pt x="-496122" y="-476902"/>
                    <a:pt x="-479127" y="-471769"/>
                    <a:pt x="-462602" y="-465798"/>
                  </a:cubicBezTo>
                  <a:cubicBezTo>
                    <a:pt x="-446077" y="-459827"/>
                    <a:pt x="-430021" y="-453017"/>
                    <a:pt x="-414321" y="-445417"/>
                  </a:cubicBezTo>
                  <a:cubicBezTo>
                    <a:pt x="-398621" y="-437817"/>
                    <a:pt x="-383277" y="-429427"/>
                    <a:pt x="-368380" y="-420332"/>
                  </a:cubicBezTo>
                  <a:cubicBezTo>
                    <a:pt x="-353483" y="-411237"/>
                    <a:pt x="-339034" y="-401438"/>
                    <a:pt x="-325028" y="-391035"/>
                  </a:cubicBezTo>
                  <a:cubicBezTo>
                    <a:pt x="-311023" y="-380632"/>
                    <a:pt x="-297462" y="-369625"/>
                    <a:pt x="-284333" y="-358118"/>
                  </a:cubicBezTo>
                  <a:cubicBezTo>
                    <a:pt x="-271203" y="-346611"/>
                    <a:pt x="-258504" y="-334605"/>
                    <a:pt x="-246199" y="-322193"/>
                  </a:cubicBezTo>
                  <a:cubicBezTo>
                    <a:pt x="-233894" y="-309782"/>
                    <a:pt x="-221983" y="-296966"/>
                    <a:pt x="-210419" y="-283829"/>
                  </a:cubicBezTo>
                  <a:cubicBezTo>
                    <a:pt x="-198855" y="-270692"/>
                    <a:pt x="-187638" y="-257232"/>
                    <a:pt x="-176716" y="-243521"/>
                  </a:cubicBezTo>
                  <a:cubicBezTo>
                    <a:pt x="-165794" y="-229810"/>
                    <a:pt x="-155166" y="-215846"/>
                    <a:pt x="-144780" y="-201687"/>
                  </a:cubicBezTo>
                  <a:cubicBezTo>
                    <a:pt x="-134393" y="-187528"/>
                    <a:pt x="-124248" y="-173173"/>
                    <a:pt x="-114291" y="-158671"/>
                  </a:cubicBezTo>
                  <a:cubicBezTo>
                    <a:pt x="-104334" y="-144168"/>
                    <a:pt x="-94565" y="-129517"/>
                    <a:pt x="-84932" y="-114757"/>
                  </a:cubicBezTo>
                  <a:cubicBezTo>
                    <a:pt x="-75300" y="-99998"/>
                    <a:pt x="-65804" y="-85129"/>
                    <a:pt x="-56394" y="-70185"/>
                  </a:cubicBezTo>
                  <a:cubicBezTo>
                    <a:pt x="-46985" y="-55241"/>
                    <a:pt x="-37661" y="-40221"/>
                    <a:pt x="-28374" y="-25157"/>
                  </a:cubicBezTo>
                  <a:cubicBezTo>
                    <a:pt x="-19087" y="-10092"/>
                    <a:pt x="-9837" y="5017"/>
                    <a:pt x="-573" y="20144"/>
                  </a:cubicBezTo>
                  <a:cubicBezTo>
                    <a:pt x="8690" y="35271"/>
                    <a:pt x="17967" y="50414"/>
                    <a:pt x="27308" y="65547"/>
                  </a:cubicBezTo>
                  <a:cubicBezTo>
                    <a:pt x="36649" y="80679"/>
                    <a:pt x="46054" y="95801"/>
                    <a:pt x="55576" y="110880"/>
                  </a:cubicBezTo>
                  <a:cubicBezTo>
                    <a:pt x="65099" y="125960"/>
                    <a:pt x="74739" y="140998"/>
                    <a:pt x="84551" y="155962"/>
                  </a:cubicBezTo>
                  <a:cubicBezTo>
                    <a:pt x="94362" y="170926"/>
                    <a:pt x="104345" y="185817"/>
                    <a:pt x="114570" y="200586"/>
                  </a:cubicBezTo>
                  <a:cubicBezTo>
                    <a:pt x="124795" y="215355"/>
                    <a:pt x="135262" y="230002"/>
                    <a:pt x="145996" y="244507"/>
                  </a:cubicBezTo>
                  <a:cubicBezTo>
                    <a:pt x="156730" y="259011"/>
                    <a:pt x="167731" y="273372"/>
                    <a:pt x="179216" y="287421"/>
                  </a:cubicBezTo>
                  <a:cubicBezTo>
                    <a:pt x="190701" y="301469"/>
                    <a:pt x="202671" y="315206"/>
                    <a:pt x="214640" y="328943"/>
                  </a:cubicBezTo>
                  <a:close/>
                </a:path>
              </a:pathLst>
            </a:custGeom>
            <a:solidFill>
              <a:schemeClr val="accent4"/>
            </a:solidFill>
            <a:ln w="7600" cap="rnd">
              <a:solidFill>
                <a:schemeClr val="accent4"/>
              </a:solidFill>
              <a:round/>
            </a:ln>
          </p:spPr>
        </p:sp>
        <p:sp>
          <p:nvSpPr>
            <p:cNvPr id="116" name="MainTopic"/>
            <p:cNvSpPr/>
            <p:nvPr/>
          </p:nvSpPr>
          <p:spPr>
            <a:xfrm>
              <a:off x="5514" y="3355"/>
              <a:ext cx="2589" cy="721"/>
            </a:xfrm>
            <a:custGeom>
              <a:avLst/>
              <a:gdLst>
                <a:gd name="rtl" fmla="*/ 135280 w 1026000"/>
                <a:gd name="rtt" fmla="*/ 71440 h 296400"/>
                <a:gd name="rtr" fmla="*/ 887680 w 1026000"/>
                <a:gd name="rtb" fmla="*/ 238640 h 296400"/>
              </a:gdLst>
              <a:ahLst/>
              <a:cxnLst/>
              <a:rect l="rtl" t="rtt" r="rtr" b="rtb"/>
              <a:pathLst>
                <a:path w="1026000" h="296400">
                  <a:moveTo>
                    <a:pt x="30400" y="0"/>
                  </a:moveTo>
                  <a:lnTo>
                    <a:pt x="995600" y="0"/>
                  </a:lnTo>
                  <a:cubicBezTo>
                    <a:pt x="1012381" y="0"/>
                    <a:pt x="1026000" y="13619"/>
                    <a:pt x="1026000" y="30400"/>
                  </a:cubicBezTo>
                  <a:lnTo>
                    <a:pt x="1026000" y="266000"/>
                  </a:lnTo>
                  <a:cubicBezTo>
                    <a:pt x="1026000" y="282781"/>
                    <a:pt x="1012381" y="296400"/>
                    <a:pt x="9956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hlinkClick r:id="rId2" action="ppaction://hlinksldjump"/>
                </a:rPr>
                <a:t>分子热运动</a:t>
              </a:r>
              <a:endParaRPr sz="2400">
                <a:solidFill>
                  <a:srgbClr val="303030"/>
                </a:solidFill>
                <a:latin typeface="宋体" panose="02010600030101010101" pitchFamily="2" charset="-122"/>
              </a:endParaRPr>
            </a:p>
          </p:txBody>
        </p:sp>
      </p:grpSp>
      <p:grpSp>
        <p:nvGrpSpPr>
          <p:cNvPr id="20" name="组合 19"/>
          <p:cNvGrpSpPr/>
          <p:nvPr/>
        </p:nvGrpSpPr>
        <p:grpSpPr>
          <a:xfrm>
            <a:off x="8250555" y="1611630"/>
            <a:ext cx="699135" cy="322580"/>
            <a:chOff x="12993" y="3103"/>
            <a:chExt cx="1101" cy="508"/>
          </a:xfrm>
        </p:grpSpPr>
        <p:sp>
          <p:nvSpPr>
            <p:cNvPr id="177" name="MMConnector"/>
            <p:cNvSpPr/>
            <p:nvPr/>
          </p:nvSpPr>
          <p:spPr>
            <a:xfrm>
              <a:off x="12993" y="3565"/>
              <a:ext cx="547" cy="46"/>
            </a:xfrm>
            <a:custGeom>
              <a:avLst/>
              <a:gdLst/>
              <a:ahLst/>
              <a:cxnLst/>
              <a:pathLst>
                <a:path w="250800" h="19000" fill="none">
                  <a:moveTo>
                    <a:pt x="-125400" y="9500"/>
                  </a:moveTo>
                  <a:cubicBezTo>
                    <a:pt x="-25080" y="9500"/>
                    <a:pt x="50160" y="-9500"/>
                    <a:pt x="125400" y="-9500"/>
                  </a:cubicBezTo>
                </a:path>
              </a:pathLst>
            </a:custGeom>
            <a:noFill/>
            <a:ln w="15200" cap="rnd">
              <a:solidFill>
                <a:schemeClr val="accent4"/>
              </a:solidFill>
              <a:round/>
            </a:ln>
          </p:spPr>
        </p:sp>
        <p:sp>
          <p:nvSpPr>
            <p:cNvPr id="156" name="SubTopic"/>
            <p:cNvSpPr/>
            <p:nvPr/>
          </p:nvSpPr>
          <p:spPr>
            <a:xfrm>
              <a:off x="13266" y="3103"/>
              <a:ext cx="829" cy="439"/>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定义</a:t>
              </a:r>
              <a:endParaRPr sz="2400">
                <a:solidFill>
                  <a:srgbClr val="303030"/>
                </a:solidFill>
                <a:latin typeface="宋体" panose="02010600030101010101" pitchFamily="2" charset="-122"/>
              </a:endParaRPr>
            </a:p>
          </p:txBody>
        </p:sp>
      </p:grpSp>
      <p:grpSp>
        <p:nvGrpSpPr>
          <p:cNvPr id="21" name="组合 20"/>
          <p:cNvGrpSpPr/>
          <p:nvPr/>
        </p:nvGrpSpPr>
        <p:grpSpPr>
          <a:xfrm>
            <a:off x="8250555" y="2021205"/>
            <a:ext cx="3291205" cy="360045"/>
            <a:chOff x="12993" y="3748"/>
            <a:chExt cx="5183" cy="567"/>
          </a:xfrm>
        </p:grpSpPr>
        <p:sp>
          <p:nvSpPr>
            <p:cNvPr id="178" name="MMConnector"/>
            <p:cNvSpPr/>
            <p:nvPr/>
          </p:nvSpPr>
          <p:spPr>
            <a:xfrm>
              <a:off x="12993" y="3831"/>
              <a:ext cx="547" cy="485"/>
            </a:xfrm>
            <a:custGeom>
              <a:avLst/>
              <a:gdLst/>
              <a:ahLst/>
              <a:cxnLst/>
              <a:pathLst>
                <a:path w="250800" h="199500" fill="none">
                  <a:moveTo>
                    <a:pt x="-125400" y="-99750"/>
                  </a:moveTo>
                  <a:cubicBezTo>
                    <a:pt x="-1957" y="-99750"/>
                    <a:pt x="-3793" y="99750"/>
                    <a:pt x="125400" y="99750"/>
                  </a:cubicBezTo>
                </a:path>
              </a:pathLst>
            </a:custGeom>
            <a:noFill/>
            <a:ln w="15200" cap="rnd">
              <a:solidFill>
                <a:schemeClr val="accent4"/>
              </a:solidFill>
              <a:round/>
            </a:ln>
          </p:spPr>
        </p:sp>
        <p:sp>
          <p:nvSpPr>
            <p:cNvPr id="164" name="SubTopic"/>
            <p:cNvSpPr/>
            <p:nvPr/>
          </p:nvSpPr>
          <p:spPr>
            <a:xfrm>
              <a:off x="13284" y="3748"/>
              <a:ext cx="4893" cy="370"/>
            </a:xfrm>
            <a:custGeom>
              <a:avLst/>
              <a:gdLst>
                <a:gd name="rtl" fmla="*/ 54150 w 1474400"/>
                <a:gd name="rtt" fmla="*/ 26030 h 180500"/>
                <a:gd name="rtr" fmla="*/ 1422150 w 1474400"/>
                <a:gd name="rtb" fmla="*/ 162830 h 180500"/>
              </a:gdLst>
              <a:ahLst/>
              <a:cxnLst/>
              <a:rect l="rtl" t="rtt" r="rtr" b="rtb"/>
              <a:pathLst>
                <a:path w="1474400" h="180500" stroke="0">
                  <a:moveTo>
                    <a:pt x="0" y="0"/>
                  </a:moveTo>
                  <a:lnTo>
                    <a:pt x="1474400" y="0"/>
                  </a:lnTo>
                  <a:lnTo>
                    <a:pt x="1474400" y="180500"/>
                  </a:lnTo>
                  <a:lnTo>
                    <a:pt x="0" y="180500"/>
                  </a:lnTo>
                  <a:lnTo>
                    <a:pt x="0" y="0"/>
                  </a:lnTo>
                  <a:close/>
                </a:path>
                <a:path w="1474400" h="180500" fill="none">
                  <a:moveTo>
                    <a:pt x="0" y="180500"/>
                  </a:moveTo>
                  <a:lnTo>
                    <a:pt x="1474400" y="180500"/>
                  </a:lnTo>
                </a:path>
              </a:pathLst>
            </a:custGeom>
            <a:no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四冲程汽油机的工作过程</a:t>
              </a:r>
              <a:endParaRPr sz="2400">
                <a:solidFill>
                  <a:srgbClr val="303030"/>
                </a:solidFill>
                <a:latin typeface="宋体" panose="02010600030101010101" pitchFamily="2" charset="-122"/>
              </a:endParaRPr>
            </a:p>
          </p:txBody>
        </p:sp>
      </p:grpSp>
      <p:grpSp>
        <p:nvGrpSpPr>
          <p:cNvPr id="23" name="组合 22"/>
          <p:cNvGrpSpPr/>
          <p:nvPr/>
        </p:nvGrpSpPr>
        <p:grpSpPr>
          <a:xfrm>
            <a:off x="8922385" y="3135630"/>
            <a:ext cx="627380" cy="323215"/>
            <a:chOff x="14051" y="5503"/>
            <a:chExt cx="988" cy="509"/>
          </a:xfrm>
        </p:grpSpPr>
        <p:sp>
          <p:nvSpPr>
            <p:cNvPr id="201" name="MMConnector"/>
            <p:cNvSpPr/>
            <p:nvPr/>
          </p:nvSpPr>
          <p:spPr>
            <a:xfrm>
              <a:off x="14051" y="5966"/>
              <a:ext cx="547" cy="46"/>
            </a:xfrm>
            <a:custGeom>
              <a:avLst/>
              <a:gdLst/>
              <a:ahLst/>
              <a:cxnLst/>
              <a:pathLst>
                <a:path w="250800" h="19000" fill="none">
                  <a:moveTo>
                    <a:pt x="-125400" y="9500"/>
                  </a:moveTo>
                  <a:cubicBezTo>
                    <a:pt x="-25080" y="9500"/>
                    <a:pt x="50160" y="-9500"/>
                    <a:pt x="125400" y="-9500"/>
                  </a:cubicBezTo>
                </a:path>
              </a:pathLst>
            </a:custGeom>
            <a:noFill/>
            <a:ln w="15200" cap="rnd">
              <a:solidFill>
                <a:schemeClr val="accent4"/>
              </a:solidFill>
              <a:round/>
            </a:ln>
          </p:spPr>
        </p:sp>
        <p:sp>
          <p:nvSpPr>
            <p:cNvPr id="180" name="SubTopic"/>
            <p:cNvSpPr/>
            <p:nvPr/>
          </p:nvSpPr>
          <p:spPr>
            <a:xfrm>
              <a:off x="14211" y="5503"/>
              <a:ext cx="829" cy="439"/>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热值</a:t>
              </a:r>
              <a:endParaRPr sz="2400">
                <a:solidFill>
                  <a:srgbClr val="303030"/>
                </a:solidFill>
                <a:latin typeface="宋体" panose="02010600030101010101" pitchFamily="2" charset="-122"/>
              </a:endParaRPr>
            </a:p>
          </p:txBody>
        </p:sp>
      </p:grpSp>
      <p:grpSp>
        <p:nvGrpSpPr>
          <p:cNvPr id="24" name="组合 23"/>
          <p:cNvGrpSpPr/>
          <p:nvPr/>
        </p:nvGrpSpPr>
        <p:grpSpPr>
          <a:xfrm>
            <a:off x="8922385" y="3851275"/>
            <a:ext cx="2978785" cy="814070"/>
            <a:chOff x="14051" y="6630"/>
            <a:chExt cx="4691" cy="1282"/>
          </a:xfrm>
        </p:grpSpPr>
        <p:sp>
          <p:nvSpPr>
            <p:cNvPr id="202" name="MMConnector"/>
            <p:cNvSpPr/>
            <p:nvPr/>
          </p:nvSpPr>
          <p:spPr>
            <a:xfrm>
              <a:off x="14051" y="6630"/>
              <a:ext cx="547" cy="1282"/>
            </a:xfrm>
            <a:custGeom>
              <a:avLst/>
              <a:gdLst/>
              <a:ahLst/>
              <a:cxnLst/>
              <a:pathLst>
                <a:path w="250800" h="527250" fill="none">
                  <a:moveTo>
                    <a:pt x="-125400" y="-263625"/>
                  </a:moveTo>
                  <a:cubicBezTo>
                    <a:pt x="30216" y="-263625"/>
                    <a:pt x="-78864" y="263625"/>
                    <a:pt x="125400" y="263625"/>
                  </a:cubicBezTo>
                </a:path>
              </a:pathLst>
            </a:custGeom>
            <a:noFill/>
            <a:ln w="15200" cap="rnd">
              <a:solidFill>
                <a:schemeClr val="accent4"/>
              </a:solidFill>
              <a:round/>
            </a:ln>
          </p:spPr>
        </p:sp>
        <p:sp>
          <p:nvSpPr>
            <p:cNvPr id="188" name="SubTopic"/>
            <p:cNvSpPr/>
            <p:nvPr/>
          </p:nvSpPr>
          <p:spPr>
            <a:xfrm>
              <a:off x="14318" y="6832"/>
              <a:ext cx="4425" cy="468"/>
            </a:xfrm>
            <a:custGeom>
              <a:avLst/>
              <a:gdLst>
                <a:gd name="rtl" fmla="*/ 54150 w 1352800"/>
                <a:gd name="rtt" fmla="*/ 26030 h 180500"/>
                <a:gd name="rtr" fmla="*/ 1300550 w 1352800"/>
                <a:gd name="rtb" fmla="*/ 162830 h 180500"/>
              </a:gdLst>
              <a:ahLst/>
              <a:cxnLst/>
              <a:rect l="rtl" t="rtt" r="rtr" b="rtb"/>
              <a:pathLst>
                <a:path w="1352800" h="180500" stroke="0">
                  <a:moveTo>
                    <a:pt x="0" y="0"/>
                  </a:moveTo>
                  <a:lnTo>
                    <a:pt x="1352800" y="0"/>
                  </a:lnTo>
                  <a:lnTo>
                    <a:pt x="1352800" y="180500"/>
                  </a:lnTo>
                  <a:lnTo>
                    <a:pt x="0" y="180500"/>
                  </a:lnTo>
                  <a:lnTo>
                    <a:pt x="0" y="0"/>
                  </a:lnTo>
                  <a:close/>
                </a:path>
                <a:path w="1352800" h="180500" fill="none">
                  <a:moveTo>
                    <a:pt x="0" y="180500"/>
                  </a:moveTo>
                  <a:lnTo>
                    <a:pt x="1352800" y="180500"/>
                  </a:lnTo>
                </a:path>
              </a:pathLst>
            </a:custGeom>
            <a:no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热效率计算公式的应用</a:t>
              </a:r>
              <a:endParaRPr sz="2400">
                <a:solidFill>
                  <a:srgbClr val="303030"/>
                </a:solidFill>
                <a:latin typeface="宋体" panose="02010600030101010101" pitchFamily="2" charset="-122"/>
              </a:endParaRPr>
            </a:p>
          </p:txBody>
        </p:sp>
      </p:grpSp>
      <p:grpSp>
        <p:nvGrpSpPr>
          <p:cNvPr id="9" name="组合 8"/>
          <p:cNvGrpSpPr/>
          <p:nvPr/>
        </p:nvGrpSpPr>
        <p:grpSpPr>
          <a:xfrm>
            <a:off x="2835275" y="2752090"/>
            <a:ext cx="1189990" cy="1186815"/>
            <a:chOff x="4465" y="4899"/>
            <a:chExt cx="1874" cy="1869"/>
          </a:xfrm>
        </p:grpSpPr>
        <p:sp>
          <p:nvSpPr>
            <p:cNvPr id="297" name="MMConnector"/>
            <p:cNvSpPr/>
            <p:nvPr/>
          </p:nvSpPr>
          <p:spPr>
            <a:xfrm>
              <a:off x="5793" y="5926"/>
              <a:ext cx="547" cy="843"/>
            </a:xfrm>
            <a:custGeom>
              <a:avLst/>
              <a:gdLst/>
              <a:ahLst/>
              <a:cxnLst/>
              <a:pathLst>
                <a:path w="250800" h="346750" fill="none">
                  <a:moveTo>
                    <a:pt x="125400" y="173375"/>
                  </a:moveTo>
                  <a:cubicBezTo>
                    <a:pt x="-13793" y="173375"/>
                    <a:pt x="40543" y="-173375"/>
                    <a:pt x="-125400" y="-173375"/>
                  </a:cubicBezTo>
                </a:path>
              </a:pathLst>
            </a:custGeom>
            <a:noFill/>
            <a:ln w="15200" cap="rnd">
              <a:solidFill>
                <a:schemeClr val="accent4"/>
              </a:solidFill>
              <a:round/>
            </a:ln>
          </p:spPr>
        </p:sp>
        <p:sp>
          <p:nvSpPr>
            <p:cNvPr id="276" name="SubTopic"/>
            <p:cNvSpPr/>
            <p:nvPr/>
          </p:nvSpPr>
          <p:spPr>
            <a:xfrm>
              <a:off x="4465" y="4899"/>
              <a:ext cx="1101" cy="605"/>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定义</a:t>
              </a:r>
              <a:endParaRPr sz="2400">
                <a:solidFill>
                  <a:srgbClr val="303030"/>
                </a:solidFill>
                <a:latin typeface="宋体" panose="02010600030101010101" pitchFamily="2" charset="-122"/>
              </a:endParaRPr>
            </a:p>
          </p:txBody>
        </p:sp>
      </p:grpSp>
      <p:grpSp>
        <p:nvGrpSpPr>
          <p:cNvPr id="3" name="组合 2"/>
          <p:cNvGrpSpPr/>
          <p:nvPr/>
        </p:nvGrpSpPr>
        <p:grpSpPr>
          <a:xfrm>
            <a:off x="1835150" y="1144270"/>
            <a:ext cx="1838960" cy="1123315"/>
            <a:chOff x="2890" y="2367"/>
            <a:chExt cx="2896" cy="1769"/>
          </a:xfrm>
        </p:grpSpPr>
        <p:sp>
          <p:nvSpPr>
            <p:cNvPr id="321" name="MMConnector"/>
            <p:cNvSpPr/>
            <p:nvPr/>
          </p:nvSpPr>
          <p:spPr>
            <a:xfrm>
              <a:off x="5240" y="3294"/>
              <a:ext cx="547" cy="843"/>
            </a:xfrm>
            <a:custGeom>
              <a:avLst/>
              <a:gdLst/>
              <a:ahLst/>
              <a:cxnLst/>
              <a:pathLst>
                <a:path w="250800" h="346750" fill="none">
                  <a:moveTo>
                    <a:pt x="125400" y="173375"/>
                  </a:moveTo>
                  <a:cubicBezTo>
                    <a:pt x="-13793" y="173375"/>
                    <a:pt x="40543" y="-173375"/>
                    <a:pt x="-125400" y="-173375"/>
                  </a:cubicBezTo>
                </a:path>
              </a:pathLst>
            </a:custGeom>
            <a:noFill/>
            <a:ln w="15200" cap="rnd">
              <a:solidFill>
                <a:schemeClr val="accent4"/>
              </a:solidFill>
              <a:round/>
            </a:ln>
          </p:spPr>
        </p:sp>
        <p:sp>
          <p:nvSpPr>
            <p:cNvPr id="300" name="SubTopic"/>
            <p:cNvSpPr/>
            <p:nvPr/>
          </p:nvSpPr>
          <p:spPr>
            <a:xfrm>
              <a:off x="2890" y="2367"/>
              <a:ext cx="2225" cy="505"/>
            </a:xfrm>
            <a:custGeom>
              <a:avLst/>
              <a:gdLst>
                <a:gd name="rtl" fmla="*/ 54150 w 744800"/>
                <a:gd name="rtt" fmla="*/ 26030 h 180500"/>
                <a:gd name="rtr" fmla="*/ 692550 w 744800"/>
                <a:gd name="rtb" fmla="*/ 162830 h 180500"/>
              </a:gdLst>
              <a:ahLst/>
              <a:cxnLst/>
              <a:rect l="rtl" t="rtt" r="rtr" b="rtb"/>
              <a:pathLst>
                <a:path w="744800" h="180500" stroke="0">
                  <a:moveTo>
                    <a:pt x="0" y="0"/>
                  </a:moveTo>
                  <a:lnTo>
                    <a:pt x="744800" y="0"/>
                  </a:lnTo>
                  <a:lnTo>
                    <a:pt x="744800" y="180500"/>
                  </a:lnTo>
                  <a:lnTo>
                    <a:pt x="0" y="180500"/>
                  </a:lnTo>
                  <a:lnTo>
                    <a:pt x="0" y="0"/>
                  </a:lnTo>
                  <a:close/>
                </a:path>
                <a:path w="744800" h="180500" fill="none">
                  <a:moveTo>
                    <a:pt x="0" y="180500"/>
                  </a:moveTo>
                  <a:lnTo>
                    <a:pt x="744800" y="180500"/>
                  </a:lnTo>
                </a:path>
              </a:pathLst>
            </a:custGeom>
            <a:no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物质的构成</a:t>
              </a:r>
              <a:endParaRPr sz="2400">
                <a:solidFill>
                  <a:srgbClr val="303030"/>
                </a:solidFill>
                <a:latin typeface="宋体" panose="02010600030101010101" pitchFamily="2" charset="-122"/>
              </a:endParaRPr>
            </a:p>
          </p:txBody>
        </p:sp>
      </p:grpSp>
      <p:grpSp>
        <p:nvGrpSpPr>
          <p:cNvPr id="4" name="组合 3"/>
          <p:cNvGrpSpPr/>
          <p:nvPr/>
        </p:nvGrpSpPr>
        <p:grpSpPr>
          <a:xfrm>
            <a:off x="1763395" y="1620520"/>
            <a:ext cx="1910715" cy="394335"/>
            <a:chOff x="2777" y="3117"/>
            <a:chExt cx="3009" cy="621"/>
          </a:xfrm>
        </p:grpSpPr>
        <p:sp>
          <p:nvSpPr>
            <p:cNvPr id="322" name="MMConnector"/>
            <p:cNvSpPr/>
            <p:nvPr/>
          </p:nvSpPr>
          <p:spPr>
            <a:xfrm>
              <a:off x="5240" y="3692"/>
              <a:ext cx="547" cy="46"/>
            </a:xfrm>
            <a:custGeom>
              <a:avLst/>
              <a:gdLst/>
              <a:ahLst/>
              <a:cxnLst/>
              <a:pathLst>
                <a:path w="250800" h="19000" fill="none">
                  <a:moveTo>
                    <a:pt x="125400" y="9500"/>
                  </a:moveTo>
                  <a:cubicBezTo>
                    <a:pt x="25080" y="9500"/>
                    <a:pt x="-50160" y="-9500"/>
                    <a:pt x="-125400" y="-9500"/>
                  </a:cubicBezTo>
                </a:path>
              </a:pathLst>
            </a:custGeom>
            <a:noFill/>
            <a:ln w="15200" cap="rnd">
              <a:solidFill>
                <a:schemeClr val="accent4"/>
              </a:solidFill>
              <a:round/>
            </a:ln>
          </p:spPr>
        </p:sp>
        <p:sp>
          <p:nvSpPr>
            <p:cNvPr id="308" name="SubTopic"/>
            <p:cNvSpPr/>
            <p:nvPr/>
          </p:nvSpPr>
          <p:spPr>
            <a:xfrm>
              <a:off x="2777" y="3117"/>
              <a:ext cx="2254" cy="538"/>
            </a:xfrm>
            <a:custGeom>
              <a:avLst/>
              <a:gdLst>
                <a:gd name="rtl" fmla="*/ 54150 w 744800"/>
                <a:gd name="rtt" fmla="*/ 26030 h 180500"/>
                <a:gd name="rtr" fmla="*/ 692550 w 744800"/>
                <a:gd name="rtb" fmla="*/ 162830 h 180500"/>
              </a:gdLst>
              <a:ahLst/>
              <a:cxnLst/>
              <a:rect l="rtl" t="rtt" r="rtr" b="rtb"/>
              <a:pathLst>
                <a:path w="744800" h="180500" stroke="0">
                  <a:moveTo>
                    <a:pt x="0" y="0"/>
                  </a:moveTo>
                  <a:lnTo>
                    <a:pt x="744800" y="0"/>
                  </a:lnTo>
                  <a:lnTo>
                    <a:pt x="744800" y="180500"/>
                  </a:lnTo>
                  <a:lnTo>
                    <a:pt x="0" y="180500"/>
                  </a:lnTo>
                  <a:lnTo>
                    <a:pt x="0" y="0"/>
                  </a:lnTo>
                  <a:close/>
                </a:path>
                <a:path w="744800" h="180500" fill="none">
                  <a:moveTo>
                    <a:pt x="0" y="180500"/>
                  </a:moveTo>
                  <a:lnTo>
                    <a:pt x="744800" y="180500"/>
                  </a:lnTo>
                </a:path>
              </a:pathLst>
            </a:custGeom>
            <a:no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分子热运动</a:t>
              </a:r>
              <a:endParaRPr sz="2400">
                <a:solidFill>
                  <a:srgbClr val="303030"/>
                </a:solidFill>
                <a:latin typeface="宋体" panose="02010600030101010101" pitchFamily="2" charset="-122"/>
              </a:endParaRPr>
            </a:p>
          </p:txBody>
        </p:sp>
      </p:grpSp>
      <p:grpSp>
        <p:nvGrpSpPr>
          <p:cNvPr id="10" name="组合 9"/>
          <p:cNvGrpSpPr/>
          <p:nvPr/>
        </p:nvGrpSpPr>
        <p:grpSpPr>
          <a:xfrm>
            <a:off x="2309495" y="3123565"/>
            <a:ext cx="1715770" cy="647065"/>
            <a:chOff x="3637" y="5484"/>
            <a:chExt cx="2702" cy="1019"/>
          </a:xfrm>
        </p:grpSpPr>
        <p:sp>
          <p:nvSpPr>
            <p:cNvPr id="392" name="MMConnector"/>
            <p:cNvSpPr/>
            <p:nvPr/>
          </p:nvSpPr>
          <p:spPr>
            <a:xfrm>
              <a:off x="5793" y="6191"/>
              <a:ext cx="547" cy="312"/>
            </a:xfrm>
            <a:custGeom>
              <a:avLst/>
              <a:gdLst/>
              <a:ahLst/>
              <a:cxnLst/>
              <a:pathLst>
                <a:path w="250800" h="128250" fill="none">
                  <a:moveTo>
                    <a:pt x="125400" y="64125"/>
                  </a:moveTo>
                  <a:cubicBezTo>
                    <a:pt x="10072" y="64125"/>
                    <a:pt x="-15142" y="-64125"/>
                    <a:pt x="-125400" y="-64125"/>
                  </a:cubicBezTo>
                </a:path>
              </a:pathLst>
            </a:custGeom>
            <a:noFill/>
            <a:ln w="15200" cap="rnd">
              <a:solidFill>
                <a:schemeClr val="accent4"/>
              </a:solidFill>
              <a:round/>
            </a:ln>
          </p:spPr>
        </p:sp>
        <p:sp>
          <p:nvSpPr>
            <p:cNvPr id="391" name="SubTopic"/>
            <p:cNvSpPr/>
            <p:nvPr/>
          </p:nvSpPr>
          <p:spPr>
            <a:xfrm>
              <a:off x="3637" y="5484"/>
              <a:ext cx="1883" cy="531"/>
            </a:xfrm>
            <a:custGeom>
              <a:avLst/>
              <a:gdLst>
                <a:gd name="rtl" fmla="*/ 54150 w 623200"/>
                <a:gd name="rtt" fmla="*/ 26030 h 180500"/>
                <a:gd name="rtr" fmla="*/ 570950 w 623200"/>
                <a:gd name="rtb" fmla="*/ 162830 h 180500"/>
              </a:gdLst>
              <a:ahLst/>
              <a:cxnLst/>
              <a:rect l="rtl" t="rtt" r="rtr" b="rtb"/>
              <a:pathLst>
                <a:path w="623200" h="180500" stroke="0">
                  <a:moveTo>
                    <a:pt x="0" y="0"/>
                  </a:moveTo>
                  <a:lnTo>
                    <a:pt x="623200" y="0"/>
                  </a:lnTo>
                  <a:lnTo>
                    <a:pt x="623200" y="180500"/>
                  </a:lnTo>
                  <a:lnTo>
                    <a:pt x="0" y="180500"/>
                  </a:lnTo>
                  <a:lnTo>
                    <a:pt x="0" y="0"/>
                  </a:lnTo>
                  <a:close/>
                </a:path>
                <a:path w="623200" h="180500" fill="none">
                  <a:moveTo>
                    <a:pt x="0" y="180500"/>
                  </a:moveTo>
                  <a:lnTo>
                    <a:pt x="623200" y="180500"/>
                  </a:lnTo>
                </a:path>
              </a:pathLst>
            </a:custGeom>
            <a:no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影响因素</a:t>
              </a:r>
              <a:endParaRPr sz="2400">
                <a:solidFill>
                  <a:srgbClr val="303030"/>
                </a:solidFill>
                <a:latin typeface="宋体" panose="02010600030101010101" pitchFamily="2" charset="-122"/>
              </a:endParaRPr>
            </a:p>
          </p:txBody>
        </p:sp>
      </p:grpSp>
      <p:grpSp>
        <p:nvGrpSpPr>
          <p:cNvPr id="5" name="组合 4"/>
          <p:cNvGrpSpPr/>
          <p:nvPr/>
        </p:nvGrpSpPr>
        <p:grpSpPr>
          <a:xfrm>
            <a:off x="410210" y="2198370"/>
            <a:ext cx="3263900" cy="608330"/>
            <a:chOff x="646" y="4027"/>
            <a:chExt cx="5140" cy="958"/>
          </a:xfrm>
        </p:grpSpPr>
        <p:sp>
          <p:nvSpPr>
            <p:cNvPr id="147" name="MMConnector"/>
            <p:cNvSpPr/>
            <p:nvPr/>
          </p:nvSpPr>
          <p:spPr>
            <a:xfrm>
              <a:off x="5228" y="4137"/>
              <a:ext cx="559" cy="849"/>
            </a:xfrm>
            <a:custGeom>
              <a:avLst/>
              <a:gdLst/>
              <a:ahLst/>
              <a:cxnLst/>
              <a:pathLst>
                <a:path w="250800" h="308750" fill="none">
                  <a:moveTo>
                    <a:pt x="125400" y="-154375"/>
                  </a:moveTo>
                  <a:cubicBezTo>
                    <a:pt x="-9893" y="-154375"/>
                    <a:pt x="31445" y="154375"/>
                    <a:pt x="-125400" y="154375"/>
                  </a:cubicBezTo>
                </a:path>
              </a:pathLst>
            </a:custGeom>
            <a:noFill/>
            <a:ln w="15200" cap="rnd">
              <a:solidFill>
                <a:schemeClr val="accent4"/>
              </a:solidFill>
              <a:round/>
            </a:ln>
          </p:spPr>
        </p:sp>
        <p:sp>
          <p:nvSpPr>
            <p:cNvPr id="146" name="SubTopic"/>
            <p:cNvSpPr/>
            <p:nvPr/>
          </p:nvSpPr>
          <p:spPr>
            <a:xfrm>
              <a:off x="646" y="4027"/>
              <a:ext cx="4309" cy="515"/>
            </a:xfrm>
            <a:custGeom>
              <a:avLst/>
              <a:gdLst>
                <a:gd name="rtl" fmla="*/ 54150 w 1231200"/>
                <a:gd name="rtt" fmla="*/ 26030 h 180500"/>
                <a:gd name="rtr" fmla="*/ 1178950 w 1231200"/>
                <a:gd name="rtb" fmla="*/ 162830 h 180500"/>
              </a:gdLst>
              <a:ahLst/>
              <a:cxnLst/>
              <a:rect l="rtl" t="rtt" r="rtr" b="rtb"/>
              <a:pathLst>
                <a:path w="1231200" h="180500" stroke="0">
                  <a:moveTo>
                    <a:pt x="0" y="0"/>
                  </a:moveTo>
                  <a:lnTo>
                    <a:pt x="1231200" y="0"/>
                  </a:lnTo>
                  <a:lnTo>
                    <a:pt x="1231200" y="180500"/>
                  </a:lnTo>
                  <a:lnTo>
                    <a:pt x="0" y="180500"/>
                  </a:lnTo>
                  <a:lnTo>
                    <a:pt x="0" y="0"/>
                  </a:lnTo>
                  <a:close/>
                </a:path>
                <a:path w="1231200" h="180500" fill="none">
                  <a:moveTo>
                    <a:pt x="0" y="180500"/>
                  </a:moveTo>
                  <a:lnTo>
                    <a:pt x="1231200" y="180500"/>
                  </a:lnTo>
                </a:path>
              </a:pathLst>
            </a:custGeom>
            <a:no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分子间的相互作用力</a:t>
              </a:r>
              <a:endParaRPr sz="2400">
                <a:solidFill>
                  <a:srgbClr val="303030"/>
                </a:solidFill>
                <a:latin typeface="宋体" panose="02010600030101010101" pitchFamily="2" charset="-122"/>
              </a:endParaRPr>
            </a:p>
          </p:txBody>
        </p:sp>
      </p:grpSp>
      <p:grpSp>
        <p:nvGrpSpPr>
          <p:cNvPr id="11" name="组合 10"/>
          <p:cNvGrpSpPr/>
          <p:nvPr/>
        </p:nvGrpSpPr>
        <p:grpSpPr>
          <a:xfrm>
            <a:off x="1536700" y="3701415"/>
            <a:ext cx="2489200" cy="432435"/>
            <a:chOff x="2420" y="6394"/>
            <a:chExt cx="3920" cy="681"/>
          </a:xfrm>
        </p:grpSpPr>
        <p:sp>
          <p:nvSpPr>
            <p:cNvPr id="151" name="MMConnector"/>
            <p:cNvSpPr/>
            <p:nvPr/>
          </p:nvSpPr>
          <p:spPr>
            <a:xfrm>
              <a:off x="5793" y="6590"/>
              <a:ext cx="547" cy="485"/>
            </a:xfrm>
            <a:custGeom>
              <a:avLst/>
              <a:gdLst/>
              <a:ahLst/>
              <a:cxnLst/>
              <a:pathLst>
                <a:path w="250800" h="199500" fill="none">
                  <a:moveTo>
                    <a:pt x="125400" y="-99750"/>
                  </a:moveTo>
                  <a:cubicBezTo>
                    <a:pt x="1957" y="-99750"/>
                    <a:pt x="3793" y="99750"/>
                    <a:pt x="-125400" y="99750"/>
                  </a:cubicBezTo>
                </a:path>
              </a:pathLst>
            </a:custGeom>
            <a:noFill/>
            <a:ln w="15200" cap="rnd">
              <a:solidFill>
                <a:schemeClr val="accent4"/>
              </a:solidFill>
              <a:round/>
            </a:ln>
          </p:spPr>
        </p:sp>
        <p:sp>
          <p:nvSpPr>
            <p:cNvPr id="150" name="SubTopic"/>
            <p:cNvSpPr/>
            <p:nvPr/>
          </p:nvSpPr>
          <p:spPr>
            <a:xfrm>
              <a:off x="2420" y="6394"/>
              <a:ext cx="3145" cy="439"/>
            </a:xfrm>
            <a:custGeom>
              <a:avLst/>
              <a:gdLst>
                <a:gd name="rtl" fmla="*/ 54150 w 988000"/>
                <a:gd name="rtt" fmla="*/ 26030 h 180500"/>
                <a:gd name="rtr" fmla="*/ 935750 w 988000"/>
                <a:gd name="rtb" fmla="*/ 162830 h 180500"/>
              </a:gdLst>
              <a:ahLst/>
              <a:cxnLst/>
              <a:rect l="rtl" t="rtt" r="rtr" b="rtb"/>
              <a:pathLst>
                <a:path w="988000" h="180500" stroke="0">
                  <a:moveTo>
                    <a:pt x="0" y="0"/>
                  </a:moveTo>
                  <a:lnTo>
                    <a:pt x="988000" y="0"/>
                  </a:lnTo>
                  <a:lnTo>
                    <a:pt x="988000" y="180500"/>
                  </a:lnTo>
                  <a:lnTo>
                    <a:pt x="0" y="180500"/>
                  </a:lnTo>
                  <a:lnTo>
                    <a:pt x="0" y="0"/>
                  </a:lnTo>
                  <a:close/>
                </a:path>
                <a:path w="988000" h="180500" fill="none">
                  <a:moveTo>
                    <a:pt x="0" y="180500"/>
                  </a:moveTo>
                  <a:lnTo>
                    <a:pt x="988000" y="180500"/>
                  </a:lnTo>
                </a:path>
              </a:pathLst>
            </a:custGeom>
            <a:no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改变内能的方式</a:t>
              </a:r>
              <a:endParaRPr sz="2400">
                <a:solidFill>
                  <a:srgbClr val="303030"/>
                </a:solidFill>
                <a:latin typeface="宋体" panose="02010600030101010101" pitchFamily="2" charset="-122"/>
              </a:endParaRPr>
            </a:p>
          </p:txBody>
        </p:sp>
      </p:grpSp>
      <p:grpSp>
        <p:nvGrpSpPr>
          <p:cNvPr id="13" name="组合 12"/>
          <p:cNvGrpSpPr/>
          <p:nvPr/>
        </p:nvGrpSpPr>
        <p:grpSpPr>
          <a:xfrm>
            <a:off x="520700" y="3532505"/>
            <a:ext cx="1214755" cy="532130"/>
            <a:chOff x="820" y="6128"/>
            <a:chExt cx="1913" cy="838"/>
          </a:xfrm>
        </p:grpSpPr>
        <p:sp>
          <p:nvSpPr>
            <p:cNvPr id="158" name="MMConnector"/>
            <p:cNvSpPr/>
            <p:nvPr/>
          </p:nvSpPr>
          <p:spPr>
            <a:xfrm>
              <a:off x="2187" y="6700"/>
              <a:ext cx="547" cy="266"/>
            </a:xfrm>
            <a:custGeom>
              <a:avLst/>
              <a:gdLst/>
              <a:ahLst/>
              <a:cxnLst/>
              <a:pathLst>
                <a:path w="250800" h="109250" fill="none">
                  <a:moveTo>
                    <a:pt x="125400" y="54625"/>
                  </a:moveTo>
                  <a:cubicBezTo>
                    <a:pt x="12272" y="54625"/>
                    <a:pt x="-20275" y="-54625"/>
                    <a:pt x="-125400" y="-54625"/>
                  </a:cubicBezTo>
                </a:path>
              </a:pathLst>
            </a:custGeom>
            <a:noFill/>
            <a:ln w="15200" cap="rnd">
              <a:solidFill>
                <a:schemeClr val="accent4"/>
              </a:solidFill>
              <a:round/>
            </a:ln>
          </p:spPr>
        </p:sp>
        <p:sp>
          <p:nvSpPr>
            <p:cNvPr id="157" name="SubTopic"/>
            <p:cNvSpPr/>
            <p:nvPr/>
          </p:nvSpPr>
          <p:spPr>
            <a:xfrm>
              <a:off x="820" y="6128"/>
              <a:ext cx="1094" cy="439"/>
            </a:xfrm>
            <a:custGeom>
              <a:avLst/>
              <a:gdLst>
                <a:gd name="rtl" fmla="*/ 54150 w 501600"/>
                <a:gd name="rtt" fmla="*/ 26030 h 180500"/>
                <a:gd name="rtr" fmla="*/ 449350 w 501600"/>
                <a:gd name="rtb" fmla="*/ 162830 h 180500"/>
              </a:gdLst>
              <a:ahLst/>
              <a:cxnLst/>
              <a:rect l="rtl" t="rtt" r="rtr" b="rtb"/>
              <a:pathLst>
                <a:path w="501600" h="180500" stroke="0">
                  <a:moveTo>
                    <a:pt x="0" y="0"/>
                  </a:moveTo>
                  <a:lnTo>
                    <a:pt x="501600" y="0"/>
                  </a:lnTo>
                  <a:lnTo>
                    <a:pt x="501600" y="180500"/>
                  </a:lnTo>
                  <a:lnTo>
                    <a:pt x="0" y="180500"/>
                  </a:lnTo>
                  <a:lnTo>
                    <a:pt x="0" y="0"/>
                  </a:lnTo>
                  <a:close/>
                </a:path>
                <a:path w="501600" h="180500" fill="none">
                  <a:moveTo>
                    <a:pt x="0" y="180500"/>
                  </a:moveTo>
                  <a:lnTo>
                    <a:pt x="501600" y="180500"/>
                  </a:lnTo>
                </a:path>
              </a:pathLst>
            </a:custGeom>
            <a:no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热传递</a:t>
              </a:r>
              <a:endParaRPr sz="2400">
                <a:solidFill>
                  <a:srgbClr val="303030"/>
                </a:solidFill>
                <a:latin typeface="宋体" panose="02010600030101010101" pitchFamily="2" charset="-122"/>
              </a:endParaRPr>
            </a:p>
          </p:txBody>
        </p:sp>
      </p:grpSp>
      <p:grpSp>
        <p:nvGrpSpPr>
          <p:cNvPr id="14" name="组合 13"/>
          <p:cNvGrpSpPr/>
          <p:nvPr/>
        </p:nvGrpSpPr>
        <p:grpSpPr>
          <a:xfrm>
            <a:off x="410210" y="4013200"/>
            <a:ext cx="1336675" cy="371475"/>
            <a:chOff x="646" y="6885"/>
            <a:chExt cx="2105" cy="585"/>
          </a:xfrm>
        </p:grpSpPr>
        <p:sp>
          <p:nvSpPr>
            <p:cNvPr id="160" name="MMConnector"/>
            <p:cNvSpPr/>
            <p:nvPr/>
          </p:nvSpPr>
          <p:spPr>
            <a:xfrm>
              <a:off x="2187" y="7066"/>
              <a:ext cx="564" cy="405"/>
            </a:xfrm>
            <a:custGeom>
              <a:avLst/>
              <a:gdLst/>
              <a:ahLst/>
              <a:cxnLst/>
              <a:pathLst>
                <a:path w="250800" h="109250" fill="none">
                  <a:moveTo>
                    <a:pt x="125400" y="-54625"/>
                  </a:moveTo>
                  <a:cubicBezTo>
                    <a:pt x="12272" y="-54625"/>
                    <a:pt x="-20275" y="54625"/>
                    <a:pt x="-125400" y="54625"/>
                  </a:cubicBezTo>
                </a:path>
              </a:pathLst>
            </a:custGeom>
            <a:noFill/>
            <a:ln w="15200" cap="rnd">
              <a:solidFill>
                <a:schemeClr val="accent4"/>
              </a:solidFill>
              <a:round/>
            </a:ln>
          </p:spPr>
        </p:sp>
        <p:sp>
          <p:nvSpPr>
            <p:cNvPr id="159" name="SubTopic"/>
            <p:cNvSpPr/>
            <p:nvPr/>
          </p:nvSpPr>
          <p:spPr>
            <a:xfrm>
              <a:off x="646" y="6885"/>
              <a:ext cx="1268" cy="415"/>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做功</a:t>
              </a:r>
              <a:endParaRPr sz="2400">
                <a:solidFill>
                  <a:srgbClr val="303030"/>
                </a:solidFill>
                <a:latin typeface="宋体" panose="02010600030101010101" pitchFamily="2" charset="-122"/>
              </a:endParaRPr>
            </a:p>
          </p:txBody>
        </p:sp>
      </p:grpSp>
      <p:grpSp>
        <p:nvGrpSpPr>
          <p:cNvPr id="12" name="组合 11"/>
          <p:cNvGrpSpPr/>
          <p:nvPr/>
        </p:nvGrpSpPr>
        <p:grpSpPr>
          <a:xfrm>
            <a:off x="3050540" y="4079240"/>
            <a:ext cx="974725" cy="814070"/>
            <a:chOff x="4804" y="6989"/>
            <a:chExt cx="1535" cy="1282"/>
          </a:xfrm>
        </p:grpSpPr>
        <p:sp>
          <p:nvSpPr>
            <p:cNvPr id="165" name="MMConnector"/>
            <p:cNvSpPr/>
            <p:nvPr/>
          </p:nvSpPr>
          <p:spPr>
            <a:xfrm>
              <a:off x="5793" y="6989"/>
              <a:ext cx="547" cy="1282"/>
            </a:xfrm>
            <a:custGeom>
              <a:avLst/>
              <a:gdLst/>
              <a:ahLst/>
              <a:cxnLst/>
              <a:pathLst>
                <a:path w="250800" h="527250" fill="none">
                  <a:moveTo>
                    <a:pt x="125400" y="-263625"/>
                  </a:moveTo>
                  <a:cubicBezTo>
                    <a:pt x="-30216" y="-263625"/>
                    <a:pt x="78864" y="263625"/>
                    <a:pt x="-125400" y="263625"/>
                  </a:cubicBezTo>
                </a:path>
              </a:pathLst>
            </a:custGeom>
            <a:noFill/>
            <a:ln w="15200" cap="rnd">
              <a:solidFill>
                <a:schemeClr val="accent4"/>
              </a:solidFill>
              <a:round/>
            </a:ln>
          </p:spPr>
        </p:sp>
        <p:sp>
          <p:nvSpPr>
            <p:cNvPr id="163" name="SubTopic"/>
            <p:cNvSpPr/>
            <p:nvPr/>
          </p:nvSpPr>
          <p:spPr>
            <a:xfrm>
              <a:off x="4804" y="7191"/>
              <a:ext cx="829" cy="439"/>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热量</a:t>
              </a:r>
              <a:endParaRPr sz="2400">
                <a:solidFill>
                  <a:srgbClr val="303030"/>
                </a:solidFill>
                <a:latin typeface="宋体" panose="02010600030101010101" pitchFamily="2" charset="-122"/>
              </a:endParaRPr>
            </a:p>
          </p:txBody>
        </p:sp>
      </p:grpSp>
      <p:grpSp>
        <p:nvGrpSpPr>
          <p:cNvPr id="16" name="组合 15"/>
          <p:cNvGrpSpPr/>
          <p:nvPr/>
        </p:nvGrpSpPr>
        <p:grpSpPr>
          <a:xfrm>
            <a:off x="2884170" y="4893945"/>
            <a:ext cx="1261745" cy="641350"/>
            <a:chOff x="4542" y="8272"/>
            <a:chExt cx="1987" cy="1010"/>
          </a:xfrm>
        </p:grpSpPr>
        <p:sp>
          <p:nvSpPr>
            <p:cNvPr id="167" name="MMConnector"/>
            <p:cNvSpPr/>
            <p:nvPr/>
          </p:nvSpPr>
          <p:spPr>
            <a:xfrm>
              <a:off x="5983" y="8970"/>
              <a:ext cx="547" cy="312"/>
            </a:xfrm>
            <a:custGeom>
              <a:avLst/>
              <a:gdLst/>
              <a:ahLst/>
              <a:cxnLst/>
              <a:pathLst>
                <a:path w="250800" h="128250" fill="none">
                  <a:moveTo>
                    <a:pt x="125400" y="64125"/>
                  </a:moveTo>
                  <a:cubicBezTo>
                    <a:pt x="10072" y="64125"/>
                    <a:pt x="-15142" y="-64125"/>
                    <a:pt x="-125400" y="-64125"/>
                  </a:cubicBezTo>
                </a:path>
              </a:pathLst>
            </a:custGeom>
            <a:noFill/>
            <a:ln w="15200" cap="rnd">
              <a:solidFill>
                <a:schemeClr val="accent4"/>
              </a:solidFill>
              <a:round/>
            </a:ln>
          </p:spPr>
        </p:sp>
        <p:sp>
          <p:nvSpPr>
            <p:cNvPr id="166" name="SubTopic"/>
            <p:cNvSpPr/>
            <p:nvPr/>
          </p:nvSpPr>
          <p:spPr>
            <a:xfrm>
              <a:off x="4542" y="8272"/>
              <a:ext cx="1138" cy="542"/>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定义</a:t>
              </a:r>
              <a:endParaRPr sz="2400">
                <a:solidFill>
                  <a:srgbClr val="303030"/>
                </a:solidFill>
                <a:latin typeface="宋体" panose="02010600030101010101" pitchFamily="2" charset="-122"/>
              </a:endParaRPr>
            </a:p>
          </p:txBody>
        </p:sp>
      </p:grpSp>
      <p:grpSp>
        <p:nvGrpSpPr>
          <p:cNvPr id="17" name="组合 16"/>
          <p:cNvGrpSpPr/>
          <p:nvPr/>
        </p:nvGrpSpPr>
        <p:grpSpPr>
          <a:xfrm>
            <a:off x="2511425" y="5237480"/>
            <a:ext cx="1634490" cy="407035"/>
            <a:chOff x="3955" y="8813"/>
            <a:chExt cx="2574" cy="641"/>
          </a:xfrm>
        </p:grpSpPr>
        <p:sp>
          <p:nvSpPr>
            <p:cNvPr id="169" name="MMConnector"/>
            <p:cNvSpPr/>
            <p:nvPr/>
          </p:nvSpPr>
          <p:spPr>
            <a:xfrm>
              <a:off x="5983" y="9236"/>
              <a:ext cx="547" cy="219"/>
            </a:xfrm>
            <a:custGeom>
              <a:avLst/>
              <a:gdLst/>
              <a:ahLst/>
              <a:cxnLst/>
              <a:pathLst>
                <a:path w="250800" h="90250" fill="none">
                  <a:moveTo>
                    <a:pt x="125400" y="-45125"/>
                  </a:moveTo>
                  <a:cubicBezTo>
                    <a:pt x="14483" y="-45125"/>
                    <a:pt x="-25434" y="45125"/>
                    <a:pt x="-125400" y="45125"/>
                  </a:cubicBezTo>
                </a:path>
              </a:pathLst>
            </a:custGeom>
            <a:noFill/>
            <a:ln w="15200" cap="rnd">
              <a:solidFill>
                <a:schemeClr val="accent4"/>
              </a:solidFill>
              <a:round/>
            </a:ln>
          </p:spPr>
        </p:sp>
        <p:sp>
          <p:nvSpPr>
            <p:cNvPr id="168" name="SubTopic"/>
            <p:cNvSpPr/>
            <p:nvPr/>
          </p:nvSpPr>
          <p:spPr>
            <a:xfrm>
              <a:off x="3955" y="8813"/>
              <a:ext cx="1754" cy="533"/>
            </a:xfrm>
            <a:custGeom>
              <a:avLst/>
              <a:gdLst>
                <a:gd name="rtl" fmla="*/ 54150 w 623200"/>
                <a:gd name="rtt" fmla="*/ 26030 h 180500"/>
                <a:gd name="rtr" fmla="*/ 570950 w 623200"/>
                <a:gd name="rtb" fmla="*/ 162830 h 180500"/>
              </a:gdLst>
              <a:ahLst/>
              <a:cxnLst/>
              <a:rect l="rtl" t="rtt" r="rtr" b="rtb"/>
              <a:pathLst>
                <a:path w="623200" h="180500" stroke="0">
                  <a:moveTo>
                    <a:pt x="0" y="0"/>
                  </a:moveTo>
                  <a:lnTo>
                    <a:pt x="623200" y="0"/>
                  </a:lnTo>
                  <a:lnTo>
                    <a:pt x="623200" y="180500"/>
                  </a:lnTo>
                  <a:lnTo>
                    <a:pt x="0" y="180500"/>
                  </a:lnTo>
                  <a:lnTo>
                    <a:pt x="0" y="0"/>
                  </a:lnTo>
                  <a:close/>
                </a:path>
                <a:path w="623200" h="180500" fill="none">
                  <a:moveTo>
                    <a:pt x="0" y="180500"/>
                  </a:moveTo>
                  <a:lnTo>
                    <a:pt x="623200" y="180500"/>
                  </a:lnTo>
                </a:path>
              </a:pathLst>
            </a:custGeom>
            <a:no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物理意义</a:t>
              </a:r>
              <a:endParaRPr sz="2400">
                <a:solidFill>
                  <a:srgbClr val="303030"/>
                </a:solidFill>
                <a:latin typeface="宋体" panose="02010600030101010101" pitchFamily="2" charset="-122"/>
              </a:endParaRPr>
            </a:p>
          </p:txBody>
        </p:sp>
      </p:grpSp>
      <p:grpSp>
        <p:nvGrpSpPr>
          <p:cNvPr id="18" name="组合 17"/>
          <p:cNvGrpSpPr/>
          <p:nvPr/>
        </p:nvGrpSpPr>
        <p:grpSpPr>
          <a:xfrm>
            <a:off x="1297940" y="5644515"/>
            <a:ext cx="2847975" cy="506730"/>
            <a:chOff x="2044" y="9454"/>
            <a:chExt cx="4485" cy="798"/>
          </a:xfrm>
        </p:grpSpPr>
        <p:sp>
          <p:nvSpPr>
            <p:cNvPr id="171" name="MMConnector"/>
            <p:cNvSpPr/>
            <p:nvPr/>
          </p:nvSpPr>
          <p:spPr>
            <a:xfrm>
              <a:off x="5983" y="9502"/>
              <a:ext cx="547" cy="751"/>
            </a:xfrm>
            <a:custGeom>
              <a:avLst/>
              <a:gdLst/>
              <a:ahLst/>
              <a:cxnLst/>
              <a:pathLst>
                <a:path w="250800" h="308750" fill="none">
                  <a:moveTo>
                    <a:pt x="125400" y="-154375"/>
                  </a:moveTo>
                  <a:cubicBezTo>
                    <a:pt x="-9893" y="-154375"/>
                    <a:pt x="31445" y="154375"/>
                    <a:pt x="-125400" y="154375"/>
                  </a:cubicBezTo>
                </a:path>
              </a:pathLst>
            </a:custGeom>
            <a:noFill/>
            <a:ln w="15200" cap="rnd">
              <a:solidFill>
                <a:schemeClr val="accent4"/>
              </a:solidFill>
              <a:round/>
            </a:ln>
          </p:spPr>
        </p:sp>
        <p:sp>
          <p:nvSpPr>
            <p:cNvPr id="170" name="SubTopic"/>
            <p:cNvSpPr/>
            <p:nvPr/>
          </p:nvSpPr>
          <p:spPr>
            <a:xfrm>
              <a:off x="2044" y="9454"/>
              <a:ext cx="3779" cy="402"/>
            </a:xfrm>
            <a:custGeom>
              <a:avLst/>
              <a:gdLst>
                <a:gd name="rtl" fmla="*/ 54150 w 1109600"/>
                <a:gd name="rtt" fmla="*/ 26030 h 180500"/>
                <a:gd name="rtr" fmla="*/ 1057350 w 1109600"/>
                <a:gd name="rtb" fmla="*/ 162830 h 180500"/>
              </a:gdLst>
              <a:ahLst/>
              <a:cxnLst/>
              <a:rect l="rtl" t="rtt" r="rtr" b="rtb"/>
              <a:pathLst>
                <a:path w="1109600" h="180500" stroke="0">
                  <a:moveTo>
                    <a:pt x="0" y="0"/>
                  </a:moveTo>
                  <a:lnTo>
                    <a:pt x="1109600" y="0"/>
                  </a:lnTo>
                  <a:lnTo>
                    <a:pt x="1109600" y="180500"/>
                  </a:lnTo>
                  <a:lnTo>
                    <a:pt x="0" y="180500"/>
                  </a:lnTo>
                  <a:lnTo>
                    <a:pt x="0" y="0"/>
                  </a:lnTo>
                  <a:close/>
                </a:path>
                <a:path w="1109600" h="180500" fill="none">
                  <a:moveTo>
                    <a:pt x="0" y="180500"/>
                  </a:moveTo>
                  <a:lnTo>
                    <a:pt x="1109600" y="180500"/>
                  </a:lnTo>
                </a:path>
              </a:pathLst>
            </a:custGeom>
            <a:no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水比热容大的应用</a:t>
              </a:r>
              <a:endParaRPr sz="2400">
                <a:solidFill>
                  <a:srgbClr val="303030"/>
                </a:solidFill>
                <a:latin typeface="宋体" panose="02010600030101010101" pitchFamily="2" charset="-122"/>
              </a:endParaRPr>
            </a:p>
          </p:txBody>
        </p:sp>
      </p:grpSp>
      <p:grpSp>
        <p:nvGrpSpPr>
          <p:cNvPr id="25" name="组合 24"/>
          <p:cNvGrpSpPr/>
          <p:nvPr/>
        </p:nvGrpSpPr>
        <p:grpSpPr>
          <a:xfrm>
            <a:off x="9723755" y="2629535"/>
            <a:ext cx="700405" cy="1037590"/>
            <a:chOff x="15313" y="4706"/>
            <a:chExt cx="1103" cy="1634"/>
          </a:xfrm>
        </p:grpSpPr>
        <p:sp>
          <p:nvSpPr>
            <p:cNvPr id="173" name="MMConnector"/>
            <p:cNvSpPr/>
            <p:nvPr/>
          </p:nvSpPr>
          <p:spPr>
            <a:xfrm>
              <a:off x="15313" y="5544"/>
              <a:ext cx="547" cy="797"/>
            </a:xfrm>
            <a:custGeom>
              <a:avLst/>
              <a:gdLst/>
              <a:ahLst/>
              <a:cxnLst/>
              <a:pathLst>
                <a:path w="250800" h="327750" fill="none">
                  <a:moveTo>
                    <a:pt x="-125400" y="163875"/>
                  </a:moveTo>
                  <a:cubicBezTo>
                    <a:pt x="11859" y="163875"/>
                    <a:pt x="-36032" y="-163875"/>
                    <a:pt x="125400" y="-163875"/>
                  </a:cubicBezTo>
                </a:path>
              </a:pathLst>
            </a:custGeom>
            <a:noFill/>
            <a:ln w="15200" cap="rnd">
              <a:solidFill>
                <a:schemeClr val="accent4"/>
              </a:solidFill>
              <a:round/>
            </a:ln>
          </p:spPr>
        </p:sp>
        <p:sp>
          <p:nvSpPr>
            <p:cNvPr id="172" name="SubTopic"/>
            <p:cNvSpPr/>
            <p:nvPr/>
          </p:nvSpPr>
          <p:spPr>
            <a:xfrm>
              <a:off x="15430" y="4706"/>
              <a:ext cx="986" cy="439"/>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定义</a:t>
              </a:r>
              <a:endParaRPr sz="2400">
                <a:solidFill>
                  <a:srgbClr val="303030"/>
                </a:solidFill>
                <a:latin typeface="宋体" panose="02010600030101010101" pitchFamily="2" charset="-122"/>
              </a:endParaRPr>
            </a:p>
          </p:txBody>
        </p:sp>
      </p:grpSp>
      <p:grpSp>
        <p:nvGrpSpPr>
          <p:cNvPr id="26" name="组合 25"/>
          <p:cNvGrpSpPr/>
          <p:nvPr/>
        </p:nvGrpSpPr>
        <p:grpSpPr>
          <a:xfrm>
            <a:off x="9723755" y="2895600"/>
            <a:ext cx="1179830" cy="603885"/>
            <a:chOff x="15313" y="5125"/>
            <a:chExt cx="1858" cy="951"/>
          </a:xfrm>
        </p:grpSpPr>
        <p:sp>
          <p:nvSpPr>
            <p:cNvPr id="175" name="MMConnector"/>
            <p:cNvSpPr/>
            <p:nvPr/>
          </p:nvSpPr>
          <p:spPr>
            <a:xfrm>
              <a:off x="15313" y="5810"/>
              <a:ext cx="547" cy="266"/>
            </a:xfrm>
            <a:custGeom>
              <a:avLst/>
              <a:gdLst/>
              <a:ahLst/>
              <a:cxnLst/>
              <a:pathLst>
                <a:path w="250800" h="109250" fill="none">
                  <a:moveTo>
                    <a:pt x="-125400" y="54625"/>
                  </a:moveTo>
                  <a:cubicBezTo>
                    <a:pt x="-12272" y="54625"/>
                    <a:pt x="20275" y="-54625"/>
                    <a:pt x="125400" y="-54625"/>
                  </a:cubicBezTo>
                </a:path>
              </a:pathLst>
            </a:custGeom>
            <a:noFill/>
            <a:ln w="15200" cap="rnd">
              <a:solidFill>
                <a:schemeClr val="accent4"/>
              </a:solidFill>
              <a:round/>
            </a:ln>
          </p:spPr>
        </p:sp>
        <p:sp>
          <p:nvSpPr>
            <p:cNvPr id="174" name="SubTopic"/>
            <p:cNvSpPr/>
            <p:nvPr/>
          </p:nvSpPr>
          <p:spPr>
            <a:xfrm>
              <a:off x="15511" y="5125"/>
              <a:ext cx="1661" cy="530"/>
            </a:xfrm>
            <a:custGeom>
              <a:avLst/>
              <a:gdLst>
                <a:gd name="rtl" fmla="*/ 54150 w 623200"/>
                <a:gd name="rtt" fmla="*/ 26030 h 180500"/>
                <a:gd name="rtr" fmla="*/ 570950 w 623200"/>
                <a:gd name="rtb" fmla="*/ 162830 h 180500"/>
              </a:gdLst>
              <a:ahLst/>
              <a:cxnLst/>
              <a:rect l="rtl" t="rtt" r="rtr" b="rtb"/>
              <a:pathLst>
                <a:path w="623200" h="180500" stroke="0">
                  <a:moveTo>
                    <a:pt x="0" y="0"/>
                  </a:moveTo>
                  <a:lnTo>
                    <a:pt x="623200" y="0"/>
                  </a:lnTo>
                  <a:lnTo>
                    <a:pt x="623200" y="180500"/>
                  </a:lnTo>
                  <a:lnTo>
                    <a:pt x="0" y="180500"/>
                  </a:lnTo>
                  <a:lnTo>
                    <a:pt x="0" y="0"/>
                  </a:lnTo>
                  <a:close/>
                </a:path>
                <a:path w="623200" h="180500" fill="none">
                  <a:moveTo>
                    <a:pt x="0" y="180500"/>
                  </a:moveTo>
                  <a:lnTo>
                    <a:pt x="623200" y="180500"/>
                  </a:lnTo>
                </a:path>
              </a:pathLst>
            </a:custGeom>
            <a:no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物理意义</a:t>
              </a:r>
              <a:endParaRPr sz="2400">
                <a:solidFill>
                  <a:srgbClr val="303030"/>
                </a:solidFill>
                <a:latin typeface="宋体" panose="02010600030101010101" pitchFamily="2" charset="-122"/>
              </a:endParaRPr>
            </a:p>
          </p:txBody>
        </p:sp>
      </p:grpSp>
      <p:grpSp>
        <p:nvGrpSpPr>
          <p:cNvPr id="27" name="组合 26"/>
          <p:cNvGrpSpPr/>
          <p:nvPr/>
        </p:nvGrpSpPr>
        <p:grpSpPr>
          <a:xfrm>
            <a:off x="9795510" y="3304540"/>
            <a:ext cx="699770" cy="363220"/>
            <a:chOff x="15426" y="5769"/>
            <a:chExt cx="1102" cy="572"/>
          </a:xfrm>
        </p:grpSpPr>
        <p:sp>
          <p:nvSpPr>
            <p:cNvPr id="179" name="MMConnector"/>
            <p:cNvSpPr/>
            <p:nvPr/>
          </p:nvSpPr>
          <p:spPr>
            <a:xfrm>
              <a:off x="15426" y="6075"/>
              <a:ext cx="547" cy="266"/>
            </a:xfrm>
            <a:custGeom>
              <a:avLst/>
              <a:gdLst/>
              <a:ahLst/>
              <a:cxnLst/>
              <a:pathLst>
                <a:path w="250800" h="109250" fill="none">
                  <a:moveTo>
                    <a:pt x="-125400" y="-54625"/>
                  </a:moveTo>
                  <a:cubicBezTo>
                    <a:pt x="-12272" y="-54625"/>
                    <a:pt x="20275" y="54625"/>
                    <a:pt x="125400" y="54625"/>
                  </a:cubicBezTo>
                </a:path>
              </a:pathLst>
            </a:custGeom>
            <a:noFill/>
            <a:ln w="15200" cap="rnd">
              <a:solidFill>
                <a:schemeClr val="accent4"/>
              </a:solidFill>
              <a:round/>
            </a:ln>
          </p:spPr>
        </p:sp>
        <p:sp>
          <p:nvSpPr>
            <p:cNvPr id="176" name="SubTopic"/>
            <p:cNvSpPr/>
            <p:nvPr/>
          </p:nvSpPr>
          <p:spPr>
            <a:xfrm>
              <a:off x="15700" y="5769"/>
              <a:ext cx="829" cy="439"/>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特点</a:t>
              </a:r>
              <a:endParaRPr sz="2400">
                <a:solidFill>
                  <a:srgbClr val="303030"/>
                </a:solidFill>
                <a:latin typeface="宋体" panose="02010600030101010101" pitchFamily="2" charset="-122"/>
              </a:endParaRPr>
            </a:p>
          </p:txBody>
        </p:sp>
      </p:grpSp>
      <p:grpSp>
        <p:nvGrpSpPr>
          <p:cNvPr id="28" name="组合 27"/>
          <p:cNvGrpSpPr/>
          <p:nvPr/>
        </p:nvGrpSpPr>
        <p:grpSpPr>
          <a:xfrm>
            <a:off x="9795510" y="3642360"/>
            <a:ext cx="1397000" cy="530860"/>
            <a:chOff x="15426" y="6301"/>
            <a:chExt cx="2200" cy="836"/>
          </a:xfrm>
        </p:grpSpPr>
        <p:sp>
          <p:nvSpPr>
            <p:cNvPr id="182" name="MMConnector"/>
            <p:cNvSpPr/>
            <p:nvPr/>
          </p:nvSpPr>
          <p:spPr>
            <a:xfrm>
              <a:off x="15426" y="6341"/>
              <a:ext cx="547" cy="797"/>
            </a:xfrm>
            <a:custGeom>
              <a:avLst/>
              <a:gdLst/>
              <a:ahLst/>
              <a:cxnLst/>
              <a:pathLst>
                <a:path w="250800" h="327750" fill="none">
                  <a:moveTo>
                    <a:pt x="-125400" y="-163875"/>
                  </a:moveTo>
                  <a:cubicBezTo>
                    <a:pt x="11859" y="-163875"/>
                    <a:pt x="-36032" y="163875"/>
                    <a:pt x="125400" y="163875"/>
                  </a:cubicBezTo>
                </a:path>
              </a:pathLst>
            </a:custGeom>
            <a:noFill/>
            <a:ln w="15200" cap="rnd">
              <a:solidFill>
                <a:schemeClr val="accent4"/>
              </a:solidFill>
              <a:round/>
            </a:ln>
          </p:spPr>
        </p:sp>
        <p:sp>
          <p:nvSpPr>
            <p:cNvPr id="181" name="SubTopic"/>
            <p:cNvSpPr/>
            <p:nvPr/>
          </p:nvSpPr>
          <p:spPr>
            <a:xfrm>
              <a:off x="15700" y="6301"/>
              <a:ext cx="1927" cy="439"/>
            </a:xfrm>
            <a:custGeom>
              <a:avLst/>
              <a:gdLst>
                <a:gd name="rtl" fmla="*/ 54150 w 623200"/>
                <a:gd name="rtt" fmla="*/ 26030 h 180500"/>
                <a:gd name="rtr" fmla="*/ 570950 w 623200"/>
                <a:gd name="rtb" fmla="*/ 162830 h 180500"/>
              </a:gdLst>
              <a:ahLst/>
              <a:cxnLst/>
              <a:rect l="rtl" t="rtt" r="rtr" b="rtb"/>
              <a:pathLst>
                <a:path w="623200" h="180500" stroke="0">
                  <a:moveTo>
                    <a:pt x="0" y="0"/>
                  </a:moveTo>
                  <a:lnTo>
                    <a:pt x="623200" y="0"/>
                  </a:lnTo>
                  <a:lnTo>
                    <a:pt x="623200" y="180500"/>
                  </a:lnTo>
                  <a:lnTo>
                    <a:pt x="0" y="180500"/>
                  </a:lnTo>
                  <a:lnTo>
                    <a:pt x="0" y="0"/>
                  </a:lnTo>
                  <a:close/>
                </a:path>
                <a:path w="623200" h="180500" fill="none">
                  <a:moveTo>
                    <a:pt x="0" y="180500"/>
                  </a:moveTo>
                  <a:lnTo>
                    <a:pt x="623200" y="180500"/>
                  </a:lnTo>
                </a:path>
              </a:pathLst>
            </a:custGeom>
            <a:no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热量计算</a:t>
              </a:r>
              <a:endParaRPr sz="2400">
                <a:solidFill>
                  <a:srgbClr val="303030"/>
                </a:solidFill>
                <a:latin typeface="宋体" panose="02010600030101010101" pitchFamily="2" charset="-122"/>
              </a:endParaRPr>
            </a:p>
          </p:txBody>
        </p:sp>
      </p:grpSp>
      <p:grpSp>
        <p:nvGrpSpPr>
          <p:cNvPr id="6" name="组合 5"/>
          <p:cNvGrpSpPr/>
          <p:nvPr/>
        </p:nvGrpSpPr>
        <p:grpSpPr>
          <a:xfrm>
            <a:off x="409575" y="1464945"/>
            <a:ext cx="1527175" cy="590550"/>
            <a:chOff x="645" y="2872"/>
            <a:chExt cx="2405" cy="930"/>
          </a:xfrm>
        </p:grpSpPr>
        <p:sp>
          <p:nvSpPr>
            <p:cNvPr id="184" name="MMConnector"/>
            <p:cNvSpPr/>
            <p:nvPr/>
          </p:nvSpPr>
          <p:spPr>
            <a:xfrm>
              <a:off x="2504" y="3536"/>
              <a:ext cx="547" cy="266"/>
            </a:xfrm>
            <a:custGeom>
              <a:avLst/>
              <a:gdLst/>
              <a:ahLst/>
              <a:cxnLst/>
              <a:pathLst>
                <a:path w="250800" h="109250" fill="none">
                  <a:moveTo>
                    <a:pt x="125400" y="54625"/>
                  </a:moveTo>
                  <a:cubicBezTo>
                    <a:pt x="12272" y="54625"/>
                    <a:pt x="-20275" y="-54625"/>
                    <a:pt x="-125400" y="-54625"/>
                  </a:cubicBezTo>
                </a:path>
              </a:pathLst>
            </a:custGeom>
            <a:noFill/>
            <a:ln w="15200" cap="rnd">
              <a:solidFill>
                <a:schemeClr val="accent4"/>
              </a:solidFill>
              <a:round/>
            </a:ln>
          </p:spPr>
        </p:sp>
        <p:sp>
          <p:nvSpPr>
            <p:cNvPr id="183" name="SubTopic"/>
            <p:cNvSpPr/>
            <p:nvPr/>
          </p:nvSpPr>
          <p:spPr>
            <a:xfrm>
              <a:off x="645" y="2872"/>
              <a:ext cx="1609" cy="531"/>
            </a:xfrm>
            <a:custGeom>
              <a:avLst/>
              <a:gdLst>
                <a:gd name="rtl" fmla="*/ 54150 w 623200"/>
                <a:gd name="rtt" fmla="*/ 26030 h 180500"/>
                <a:gd name="rtr" fmla="*/ 570950 w 623200"/>
                <a:gd name="rtb" fmla="*/ 162830 h 180500"/>
              </a:gdLst>
              <a:ahLst/>
              <a:cxnLst/>
              <a:rect l="rtl" t="rtt" r="rtr" b="rtb"/>
              <a:pathLst>
                <a:path w="623200" h="180500" stroke="0">
                  <a:moveTo>
                    <a:pt x="0" y="0"/>
                  </a:moveTo>
                  <a:lnTo>
                    <a:pt x="623200" y="0"/>
                  </a:lnTo>
                  <a:lnTo>
                    <a:pt x="623200" y="180500"/>
                  </a:lnTo>
                  <a:lnTo>
                    <a:pt x="0" y="180500"/>
                  </a:lnTo>
                  <a:lnTo>
                    <a:pt x="0" y="0"/>
                  </a:lnTo>
                  <a:close/>
                </a:path>
                <a:path w="623200" h="180500" fill="none">
                  <a:moveTo>
                    <a:pt x="0" y="180500"/>
                  </a:moveTo>
                  <a:lnTo>
                    <a:pt x="623200" y="180500"/>
                  </a:lnTo>
                </a:path>
              </a:pathLst>
            </a:custGeom>
            <a:no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扩散现象</a:t>
              </a:r>
              <a:endParaRPr sz="2400">
                <a:solidFill>
                  <a:srgbClr val="303030"/>
                </a:solidFill>
                <a:latin typeface="宋体" panose="02010600030101010101" pitchFamily="2" charset="-122"/>
              </a:endParaRPr>
            </a:p>
          </p:txBody>
        </p:sp>
      </p:grpSp>
      <p:grpSp>
        <p:nvGrpSpPr>
          <p:cNvPr id="7" name="组合 6"/>
          <p:cNvGrpSpPr/>
          <p:nvPr/>
        </p:nvGrpSpPr>
        <p:grpSpPr>
          <a:xfrm>
            <a:off x="409575" y="1789430"/>
            <a:ext cx="1527175" cy="434975"/>
            <a:chOff x="645" y="3383"/>
            <a:chExt cx="2405" cy="685"/>
          </a:xfrm>
        </p:grpSpPr>
        <p:sp>
          <p:nvSpPr>
            <p:cNvPr id="186" name="MMConnector"/>
            <p:cNvSpPr/>
            <p:nvPr/>
          </p:nvSpPr>
          <p:spPr>
            <a:xfrm>
              <a:off x="2504" y="3802"/>
              <a:ext cx="547" cy="266"/>
            </a:xfrm>
            <a:custGeom>
              <a:avLst/>
              <a:gdLst/>
              <a:ahLst/>
              <a:cxnLst/>
              <a:pathLst>
                <a:path w="250800" h="109250" fill="none">
                  <a:moveTo>
                    <a:pt x="125400" y="-54625"/>
                  </a:moveTo>
                  <a:cubicBezTo>
                    <a:pt x="12272" y="-54625"/>
                    <a:pt x="-20275" y="54625"/>
                    <a:pt x="-125400" y="54625"/>
                  </a:cubicBezTo>
                </a:path>
              </a:pathLst>
            </a:custGeom>
            <a:noFill/>
            <a:ln w="15200" cap="rnd">
              <a:solidFill>
                <a:schemeClr val="accent4"/>
              </a:solidFill>
              <a:round/>
            </a:ln>
          </p:spPr>
        </p:sp>
        <p:sp>
          <p:nvSpPr>
            <p:cNvPr id="185" name="SubTopic"/>
            <p:cNvSpPr/>
            <p:nvPr/>
          </p:nvSpPr>
          <p:spPr>
            <a:xfrm>
              <a:off x="645" y="3383"/>
              <a:ext cx="1741" cy="531"/>
            </a:xfrm>
            <a:custGeom>
              <a:avLst/>
              <a:gdLst>
                <a:gd name="rtl" fmla="*/ 54150 w 623200"/>
                <a:gd name="rtt" fmla="*/ 26030 h 180500"/>
                <a:gd name="rtr" fmla="*/ 570950 w 623200"/>
                <a:gd name="rtb" fmla="*/ 162830 h 180500"/>
              </a:gdLst>
              <a:ahLst/>
              <a:cxnLst/>
              <a:rect l="rtl" t="rtt" r="rtr" b="rtb"/>
              <a:pathLst>
                <a:path w="623200" h="180500" stroke="0">
                  <a:moveTo>
                    <a:pt x="0" y="0"/>
                  </a:moveTo>
                  <a:lnTo>
                    <a:pt x="623200" y="0"/>
                  </a:lnTo>
                  <a:lnTo>
                    <a:pt x="623200" y="180500"/>
                  </a:lnTo>
                  <a:lnTo>
                    <a:pt x="0" y="180500"/>
                  </a:lnTo>
                  <a:lnTo>
                    <a:pt x="0" y="0"/>
                  </a:lnTo>
                  <a:close/>
                </a:path>
                <a:path w="623200" h="180500" fill="none">
                  <a:moveTo>
                    <a:pt x="0" y="180500"/>
                  </a:moveTo>
                  <a:lnTo>
                    <a:pt x="623200" y="180500"/>
                  </a:lnTo>
                </a:path>
              </a:pathLst>
            </a:custGeom>
            <a:no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影响因素</a:t>
              </a:r>
              <a:endParaRPr sz="2400">
                <a:solidFill>
                  <a:srgbClr val="303030"/>
                </a:solidFill>
                <a:latin typeface="宋体" panose="02010600030101010101" pitchFamily="2" charset="-122"/>
              </a:endParaRPr>
            </a:p>
          </p:txBody>
        </p:sp>
      </p:grpSp>
      <p:grpSp>
        <p:nvGrpSpPr>
          <p:cNvPr id="30" name="组合 29"/>
          <p:cNvGrpSpPr/>
          <p:nvPr/>
        </p:nvGrpSpPr>
        <p:grpSpPr>
          <a:xfrm>
            <a:off x="8804275" y="4732020"/>
            <a:ext cx="1876425" cy="480695"/>
            <a:chOff x="13865" y="8017"/>
            <a:chExt cx="2955" cy="757"/>
          </a:xfrm>
        </p:grpSpPr>
        <p:sp>
          <p:nvSpPr>
            <p:cNvPr id="189" name="MMConnector"/>
            <p:cNvSpPr/>
            <p:nvPr/>
          </p:nvSpPr>
          <p:spPr>
            <a:xfrm>
              <a:off x="13865" y="8562"/>
              <a:ext cx="547" cy="213"/>
            </a:xfrm>
            <a:custGeom>
              <a:avLst/>
              <a:gdLst/>
              <a:ahLst/>
              <a:cxnLst/>
              <a:pathLst>
                <a:path w="250800" h="87400" fill="none">
                  <a:moveTo>
                    <a:pt x="-125400" y="43700"/>
                  </a:moveTo>
                  <a:cubicBezTo>
                    <a:pt x="-14816" y="43700"/>
                    <a:pt x="26210" y="-43700"/>
                    <a:pt x="125400" y="-43700"/>
                  </a:cubicBezTo>
                </a:path>
              </a:pathLst>
            </a:custGeom>
            <a:noFill/>
            <a:ln w="15200" cap="rnd">
              <a:solidFill>
                <a:schemeClr val="accent4"/>
              </a:solidFill>
              <a:round/>
            </a:ln>
          </p:spPr>
        </p:sp>
        <p:sp>
          <p:nvSpPr>
            <p:cNvPr id="187" name="SubTopic"/>
            <p:cNvSpPr/>
            <p:nvPr/>
          </p:nvSpPr>
          <p:spPr>
            <a:xfrm>
              <a:off x="14092" y="8017"/>
              <a:ext cx="2728" cy="418"/>
            </a:xfrm>
            <a:custGeom>
              <a:avLst/>
              <a:gdLst>
                <a:gd name="rtl" fmla="*/ 54150 w 866400"/>
                <a:gd name="rtt" fmla="*/ 26030 h 180500"/>
                <a:gd name="rtr" fmla="*/ 814150 w 866400"/>
                <a:gd name="rtb" fmla="*/ 162830 h 180500"/>
              </a:gdLst>
              <a:ahLst/>
              <a:cxnLst/>
              <a:rect l="rtl" t="rtt" r="rtr" b="rtb"/>
              <a:pathLst>
                <a:path w="866400" h="180500" stroke="0">
                  <a:moveTo>
                    <a:pt x="0" y="0"/>
                  </a:moveTo>
                  <a:lnTo>
                    <a:pt x="866400" y="0"/>
                  </a:lnTo>
                  <a:lnTo>
                    <a:pt x="866400" y="180500"/>
                  </a:lnTo>
                  <a:lnTo>
                    <a:pt x="0" y="180500"/>
                  </a:lnTo>
                  <a:lnTo>
                    <a:pt x="0" y="0"/>
                  </a:lnTo>
                  <a:close/>
                </a:path>
                <a:path w="866400" h="180500" fill="none">
                  <a:moveTo>
                    <a:pt x="0" y="180500"/>
                  </a:moveTo>
                  <a:lnTo>
                    <a:pt x="8664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能量守恒定律</a:t>
              </a:r>
              <a:endParaRPr sz="2400">
                <a:solidFill>
                  <a:srgbClr val="303030"/>
                </a:solidFill>
                <a:latin typeface="宋体" panose="02010600030101010101" pitchFamily="2" charset="-122"/>
              </a:endParaRPr>
            </a:p>
          </p:txBody>
        </p:sp>
      </p:grpSp>
      <p:grpSp>
        <p:nvGrpSpPr>
          <p:cNvPr id="31" name="组合 30"/>
          <p:cNvGrpSpPr/>
          <p:nvPr/>
        </p:nvGrpSpPr>
        <p:grpSpPr>
          <a:xfrm>
            <a:off x="8804275" y="5070475"/>
            <a:ext cx="2806065" cy="1290955"/>
            <a:chOff x="13865" y="8550"/>
            <a:chExt cx="4419" cy="2033"/>
          </a:xfrm>
        </p:grpSpPr>
        <p:sp>
          <p:nvSpPr>
            <p:cNvPr id="191" name="MMConnector"/>
            <p:cNvSpPr/>
            <p:nvPr/>
          </p:nvSpPr>
          <p:spPr>
            <a:xfrm>
              <a:off x="13865" y="9333"/>
              <a:ext cx="547" cy="1250"/>
            </a:xfrm>
            <a:custGeom>
              <a:avLst/>
              <a:gdLst/>
              <a:ahLst/>
              <a:cxnLst/>
              <a:pathLst>
                <a:path w="250800" h="267900" fill="none">
                  <a:moveTo>
                    <a:pt x="-125400" y="-133950"/>
                  </a:moveTo>
                  <a:cubicBezTo>
                    <a:pt x="5564" y="-133950"/>
                    <a:pt x="-21342" y="133950"/>
                    <a:pt x="125400" y="133950"/>
                  </a:cubicBezTo>
                </a:path>
              </a:pathLst>
            </a:custGeom>
            <a:noFill/>
            <a:ln w="15200" cap="rnd">
              <a:solidFill>
                <a:schemeClr val="accent4"/>
              </a:solidFill>
              <a:round/>
            </a:ln>
          </p:spPr>
        </p:sp>
        <p:sp>
          <p:nvSpPr>
            <p:cNvPr id="190" name="SubTopic"/>
            <p:cNvSpPr/>
            <p:nvPr/>
          </p:nvSpPr>
          <p:spPr>
            <a:xfrm>
              <a:off x="14004" y="8550"/>
              <a:ext cx="4281" cy="1385"/>
            </a:xfrm>
            <a:custGeom>
              <a:avLst/>
              <a:gdLst>
                <a:gd name="rtl" fmla="*/ 54150 w 1109600"/>
                <a:gd name="rtt" fmla="*/ 26030 h 317300"/>
                <a:gd name="rtr" fmla="*/ 1057350 w 1109600"/>
                <a:gd name="rtb" fmla="*/ 299630 h 317300"/>
              </a:gdLst>
              <a:ahLst/>
              <a:cxnLst/>
              <a:rect l="rtl" t="rtt" r="rtr" b="rtb"/>
              <a:pathLst>
                <a:path w="1109600" h="317300" stroke="0">
                  <a:moveTo>
                    <a:pt x="0" y="0"/>
                  </a:moveTo>
                  <a:lnTo>
                    <a:pt x="1109600" y="0"/>
                  </a:lnTo>
                  <a:lnTo>
                    <a:pt x="1109600" y="317300"/>
                  </a:lnTo>
                  <a:lnTo>
                    <a:pt x="0" y="317300"/>
                  </a:lnTo>
                  <a:lnTo>
                    <a:pt x="0" y="0"/>
                  </a:lnTo>
                  <a:close/>
                </a:path>
                <a:path w="1109600" h="317300" fill="none">
                  <a:moveTo>
                    <a:pt x="0" y="317300"/>
                  </a:moveTo>
                  <a:lnTo>
                    <a:pt x="1109600" y="317300"/>
                  </a:lnTo>
                </a:path>
              </a:pathLst>
            </a:custGeom>
            <a:noFill/>
            <a:ln w="15200" cap="flat">
              <a:solidFill>
                <a:schemeClr val="accent4"/>
              </a:solidFill>
              <a:round/>
            </a:ln>
          </p:spPr>
          <p:txBody>
            <a:bodyPr wrap="square" lIns="0" tIns="0" rIns="0" bIns="22500" rtlCol="0" anchor="ctr"/>
            <a:p>
              <a:pPr algn="l"/>
              <a:r>
                <a:rPr sz="2400">
                  <a:solidFill>
                    <a:srgbClr val="303030"/>
                  </a:solidFill>
                  <a:latin typeface="宋体" panose="02010600030101010101" pitchFamily="2" charset="-122"/>
                </a:rPr>
                <a:t>能量的转化和转移具有一定方向性</a:t>
              </a:r>
              <a:endParaRPr sz="2400">
                <a:solidFill>
                  <a:srgbClr val="303030"/>
                </a:solidFill>
                <a:latin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1"/>
                                        </p:tgtEl>
                                        <p:attrNameLst>
                                          <p:attrName>style.visibility</p:attrName>
                                        </p:attrNameLst>
                                      </p:cBhvr>
                                      <p:to>
                                        <p:strVal val="visible"/>
                                      </p:to>
                                    </p:set>
                                    <p:animEffect transition="in" filter="blinds(horizontal)">
                                      <p:cBhvr>
                                        <p:cTn id="7" dur="500"/>
                                        <p:tgtEl>
                                          <p:spTgt spid="10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linds(horizontal)">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linds(horizontal)">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blinds(horizontal)">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blinds(horizontal)">
                                      <p:cBhvr>
                                        <p:cTn id="37" dur="500"/>
                                        <p:tgtEl>
                                          <p:spTgt spid="5"/>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blinds(horizontal)">
                                      <p:cBhvr>
                                        <p:cTn id="42" dur="500"/>
                                        <p:tgtEl>
                                          <p:spTgt spid="8"/>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blinds(horizontal)">
                                      <p:cBhvr>
                                        <p:cTn id="47" dur="500"/>
                                        <p:tgtEl>
                                          <p:spTgt spid="9"/>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blinds(horizontal)">
                                      <p:cBhvr>
                                        <p:cTn id="52" dur="500"/>
                                        <p:tgtEl>
                                          <p:spTgt spid="10"/>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nodeType="click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blinds(horizontal)">
                                      <p:cBhvr>
                                        <p:cTn id="57" dur="500"/>
                                        <p:tgtEl>
                                          <p:spTgt spid="11"/>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nodeType="clickEffect">
                                  <p:stCondLst>
                                    <p:cond delay="0"/>
                                  </p:stCondLst>
                                  <p:childTnLst>
                                    <p:set>
                                      <p:cBhvr>
                                        <p:cTn id="61" dur="1" fill="hold">
                                          <p:stCondLst>
                                            <p:cond delay="0"/>
                                          </p:stCondLst>
                                        </p:cTn>
                                        <p:tgtEl>
                                          <p:spTgt spid="13"/>
                                        </p:tgtEl>
                                        <p:attrNameLst>
                                          <p:attrName>style.visibility</p:attrName>
                                        </p:attrNameLst>
                                      </p:cBhvr>
                                      <p:to>
                                        <p:strVal val="visible"/>
                                      </p:to>
                                    </p:set>
                                    <p:animEffect transition="in" filter="blinds(horizontal)">
                                      <p:cBhvr>
                                        <p:cTn id="62" dur="500"/>
                                        <p:tgtEl>
                                          <p:spTgt spid="13"/>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nodeType="clickEffect">
                                  <p:stCondLst>
                                    <p:cond delay="0"/>
                                  </p:stCondLst>
                                  <p:childTnLst>
                                    <p:set>
                                      <p:cBhvr>
                                        <p:cTn id="66" dur="1" fill="hold">
                                          <p:stCondLst>
                                            <p:cond delay="0"/>
                                          </p:stCondLst>
                                        </p:cTn>
                                        <p:tgtEl>
                                          <p:spTgt spid="14"/>
                                        </p:tgtEl>
                                        <p:attrNameLst>
                                          <p:attrName>style.visibility</p:attrName>
                                        </p:attrNameLst>
                                      </p:cBhvr>
                                      <p:to>
                                        <p:strVal val="visible"/>
                                      </p:to>
                                    </p:set>
                                    <p:animEffect transition="in" filter="blinds(horizontal)">
                                      <p:cBhvr>
                                        <p:cTn id="67" dur="500"/>
                                        <p:tgtEl>
                                          <p:spTgt spid="14"/>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nodeType="clickEffect">
                                  <p:stCondLst>
                                    <p:cond delay="0"/>
                                  </p:stCondLst>
                                  <p:childTnLst>
                                    <p:set>
                                      <p:cBhvr>
                                        <p:cTn id="71" dur="1" fill="hold">
                                          <p:stCondLst>
                                            <p:cond delay="0"/>
                                          </p:stCondLst>
                                        </p:cTn>
                                        <p:tgtEl>
                                          <p:spTgt spid="12"/>
                                        </p:tgtEl>
                                        <p:attrNameLst>
                                          <p:attrName>style.visibility</p:attrName>
                                        </p:attrNameLst>
                                      </p:cBhvr>
                                      <p:to>
                                        <p:strVal val="visible"/>
                                      </p:to>
                                    </p:set>
                                    <p:animEffect transition="in" filter="blinds(horizontal)">
                                      <p:cBhvr>
                                        <p:cTn id="72" dur="500"/>
                                        <p:tgtEl>
                                          <p:spTgt spid="12"/>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nodeType="clickEffect">
                                  <p:stCondLst>
                                    <p:cond delay="0"/>
                                  </p:stCondLst>
                                  <p:childTnLst>
                                    <p:set>
                                      <p:cBhvr>
                                        <p:cTn id="76" dur="1" fill="hold">
                                          <p:stCondLst>
                                            <p:cond delay="0"/>
                                          </p:stCondLst>
                                        </p:cTn>
                                        <p:tgtEl>
                                          <p:spTgt spid="15"/>
                                        </p:tgtEl>
                                        <p:attrNameLst>
                                          <p:attrName>style.visibility</p:attrName>
                                        </p:attrNameLst>
                                      </p:cBhvr>
                                      <p:to>
                                        <p:strVal val="visible"/>
                                      </p:to>
                                    </p:set>
                                    <p:animEffect transition="in" filter="blinds(horizontal)">
                                      <p:cBhvr>
                                        <p:cTn id="77" dur="500"/>
                                        <p:tgtEl>
                                          <p:spTgt spid="15"/>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nodeType="clickEffect">
                                  <p:stCondLst>
                                    <p:cond delay="0"/>
                                  </p:stCondLst>
                                  <p:childTnLst>
                                    <p:set>
                                      <p:cBhvr>
                                        <p:cTn id="81" dur="1" fill="hold">
                                          <p:stCondLst>
                                            <p:cond delay="0"/>
                                          </p:stCondLst>
                                        </p:cTn>
                                        <p:tgtEl>
                                          <p:spTgt spid="16"/>
                                        </p:tgtEl>
                                        <p:attrNameLst>
                                          <p:attrName>style.visibility</p:attrName>
                                        </p:attrNameLst>
                                      </p:cBhvr>
                                      <p:to>
                                        <p:strVal val="visible"/>
                                      </p:to>
                                    </p:set>
                                    <p:animEffect transition="in" filter="blinds(horizontal)">
                                      <p:cBhvr>
                                        <p:cTn id="82" dur="500"/>
                                        <p:tgtEl>
                                          <p:spTgt spid="16"/>
                                        </p:tgtEl>
                                      </p:cBhvr>
                                    </p:animEffect>
                                  </p:childTnLst>
                                </p:cTn>
                              </p:par>
                            </p:childTnLst>
                          </p:cTn>
                        </p:par>
                      </p:childTnLst>
                    </p:cTn>
                  </p:par>
                  <p:par>
                    <p:cTn id="83" fill="hold">
                      <p:stCondLst>
                        <p:cond delay="indefinite"/>
                      </p:stCondLst>
                      <p:childTnLst>
                        <p:par>
                          <p:cTn id="84" fill="hold">
                            <p:stCondLst>
                              <p:cond delay="0"/>
                            </p:stCondLst>
                            <p:childTnLst>
                              <p:par>
                                <p:cTn id="85" presetID="3" presetClass="entr" presetSubtype="10" fill="hold" nodeType="clickEffect">
                                  <p:stCondLst>
                                    <p:cond delay="0"/>
                                  </p:stCondLst>
                                  <p:childTnLst>
                                    <p:set>
                                      <p:cBhvr>
                                        <p:cTn id="86" dur="1" fill="hold">
                                          <p:stCondLst>
                                            <p:cond delay="0"/>
                                          </p:stCondLst>
                                        </p:cTn>
                                        <p:tgtEl>
                                          <p:spTgt spid="17"/>
                                        </p:tgtEl>
                                        <p:attrNameLst>
                                          <p:attrName>style.visibility</p:attrName>
                                        </p:attrNameLst>
                                      </p:cBhvr>
                                      <p:to>
                                        <p:strVal val="visible"/>
                                      </p:to>
                                    </p:set>
                                    <p:animEffect transition="in" filter="blinds(horizontal)">
                                      <p:cBhvr>
                                        <p:cTn id="87" dur="500"/>
                                        <p:tgtEl>
                                          <p:spTgt spid="17"/>
                                        </p:tgtEl>
                                      </p:cBhvr>
                                    </p:animEffect>
                                  </p:childTnLst>
                                </p:cTn>
                              </p:par>
                            </p:childTnLst>
                          </p:cTn>
                        </p:par>
                      </p:childTnLst>
                    </p:cTn>
                  </p:par>
                  <p:par>
                    <p:cTn id="88" fill="hold">
                      <p:stCondLst>
                        <p:cond delay="indefinite"/>
                      </p:stCondLst>
                      <p:childTnLst>
                        <p:par>
                          <p:cTn id="89" fill="hold">
                            <p:stCondLst>
                              <p:cond delay="0"/>
                            </p:stCondLst>
                            <p:childTnLst>
                              <p:par>
                                <p:cTn id="90" presetID="3" presetClass="entr" presetSubtype="10" fill="hold" nodeType="clickEffect">
                                  <p:stCondLst>
                                    <p:cond delay="0"/>
                                  </p:stCondLst>
                                  <p:childTnLst>
                                    <p:set>
                                      <p:cBhvr>
                                        <p:cTn id="91" dur="1" fill="hold">
                                          <p:stCondLst>
                                            <p:cond delay="0"/>
                                          </p:stCondLst>
                                        </p:cTn>
                                        <p:tgtEl>
                                          <p:spTgt spid="18"/>
                                        </p:tgtEl>
                                        <p:attrNameLst>
                                          <p:attrName>style.visibility</p:attrName>
                                        </p:attrNameLst>
                                      </p:cBhvr>
                                      <p:to>
                                        <p:strVal val="visible"/>
                                      </p:to>
                                    </p:set>
                                    <p:animEffect transition="in" filter="blinds(horizontal)">
                                      <p:cBhvr>
                                        <p:cTn id="92" dur="500"/>
                                        <p:tgtEl>
                                          <p:spTgt spid="18"/>
                                        </p:tgtEl>
                                      </p:cBhvr>
                                    </p:animEffect>
                                  </p:childTnLst>
                                </p:cTn>
                              </p:par>
                            </p:childTnLst>
                          </p:cTn>
                        </p:par>
                      </p:childTnLst>
                    </p:cTn>
                  </p:par>
                  <p:par>
                    <p:cTn id="93" fill="hold">
                      <p:stCondLst>
                        <p:cond delay="indefinite"/>
                      </p:stCondLst>
                      <p:childTnLst>
                        <p:par>
                          <p:cTn id="94" fill="hold">
                            <p:stCondLst>
                              <p:cond delay="0"/>
                            </p:stCondLst>
                            <p:childTnLst>
                              <p:par>
                                <p:cTn id="95" presetID="3" presetClass="entr" presetSubtype="10" fill="hold" nodeType="clickEffect">
                                  <p:stCondLst>
                                    <p:cond delay="0"/>
                                  </p:stCondLst>
                                  <p:childTnLst>
                                    <p:set>
                                      <p:cBhvr>
                                        <p:cTn id="96" dur="1" fill="hold">
                                          <p:stCondLst>
                                            <p:cond delay="0"/>
                                          </p:stCondLst>
                                        </p:cTn>
                                        <p:tgtEl>
                                          <p:spTgt spid="19"/>
                                        </p:tgtEl>
                                        <p:attrNameLst>
                                          <p:attrName>style.visibility</p:attrName>
                                        </p:attrNameLst>
                                      </p:cBhvr>
                                      <p:to>
                                        <p:strVal val="visible"/>
                                      </p:to>
                                    </p:set>
                                    <p:animEffect transition="in" filter="blinds(horizontal)">
                                      <p:cBhvr>
                                        <p:cTn id="97" dur="500"/>
                                        <p:tgtEl>
                                          <p:spTgt spid="19"/>
                                        </p:tgtEl>
                                      </p:cBhvr>
                                    </p:animEffect>
                                  </p:childTnLst>
                                </p:cTn>
                              </p:par>
                            </p:childTnLst>
                          </p:cTn>
                        </p:par>
                      </p:childTnLst>
                    </p:cTn>
                  </p:par>
                  <p:par>
                    <p:cTn id="98" fill="hold">
                      <p:stCondLst>
                        <p:cond delay="indefinite"/>
                      </p:stCondLst>
                      <p:childTnLst>
                        <p:par>
                          <p:cTn id="99" fill="hold">
                            <p:stCondLst>
                              <p:cond delay="0"/>
                            </p:stCondLst>
                            <p:childTnLst>
                              <p:par>
                                <p:cTn id="100" presetID="3" presetClass="entr" presetSubtype="10" fill="hold" nodeType="clickEffect">
                                  <p:stCondLst>
                                    <p:cond delay="0"/>
                                  </p:stCondLst>
                                  <p:childTnLst>
                                    <p:set>
                                      <p:cBhvr>
                                        <p:cTn id="101" dur="1" fill="hold">
                                          <p:stCondLst>
                                            <p:cond delay="0"/>
                                          </p:stCondLst>
                                        </p:cTn>
                                        <p:tgtEl>
                                          <p:spTgt spid="20"/>
                                        </p:tgtEl>
                                        <p:attrNameLst>
                                          <p:attrName>style.visibility</p:attrName>
                                        </p:attrNameLst>
                                      </p:cBhvr>
                                      <p:to>
                                        <p:strVal val="visible"/>
                                      </p:to>
                                    </p:set>
                                    <p:animEffect transition="in" filter="blinds(horizontal)">
                                      <p:cBhvr>
                                        <p:cTn id="102" dur="500"/>
                                        <p:tgtEl>
                                          <p:spTgt spid="20"/>
                                        </p:tgtEl>
                                      </p:cBhvr>
                                    </p:animEffect>
                                  </p:childTnLst>
                                </p:cTn>
                              </p:par>
                            </p:childTnLst>
                          </p:cTn>
                        </p:par>
                      </p:childTnLst>
                    </p:cTn>
                  </p:par>
                  <p:par>
                    <p:cTn id="103" fill="hold">
                      <p:stCondLst>
                        <p:cond delay="indefinite"/>
                      </p:stCondLst>
                      <p:childTnLst>
                        <p:par>
                          <p:cTn id="104" fill="hold">
                            <p:stCondLst>
                              <p:cond delay="0"/>
                            </p:stCondLst>
                            <p:childTnLst>
                              <p:par>
                                <p:cTn id="105" presetID="3" presetClass="entr" presetSubtype="10" fill="hold" nodeType="clickEffect">
                                  <p:stCondLst>
                                    <p:cond delay="0"/>
                                  </p:stCondLst>
                                  <p:childTnLst>
                                    <p:set>
                                      <p:cBhvr>
                                        <p:cTn id="106" dur="1" fill="hold">
                                          <p:stCondLst>
                                            <p:cond delay="0"/>
                                          </p:stCondLst>
                                        </p:cTn>
                                        <p:tgtEl>
                                          <p:spTgt spid="21"/>
                                        </p:tgtEl>
                                        <p:attrNameLst>
                                          <p:attrName>style.visibility</p:attrName>
                                        </p:attrNameLst>
                                      </p:cBhvr>
                                      <p:to>
                                        <p:strVal val="visible"/>
                                      </p:to>
                                    </p:set>
                                    <p:animEffect transition="in" filter="blinds(horizontal)">
                                      <p:cBhvr>
                                        <p:cTn id="107" dur="500"/>
                                        <p:tgtEl>
                                          <p:spTgt spid="21"/>
                                        </p:tgtEl>
                                      </p:cBhvr>
                                    </p:animEffect>
                                  </p:childTnLst>
                                </p:cTn>
                              </p:par>
                            </p:childTnLst>
                          </p:cTn>
                        </p:par>
                      </p:childTnLst>
                    </p:cTn>
                  </p:par>
                  <p:par>
                    <p:cTn id="108" fill="hold">
                      <p:stCondLst>
                        <p:cond delay="indefinite"/>
                      </p:stCondLst>
                      <p:childTnLst>
                        <p:par>
                          <p:cTn id="109" fill="hold">
                            <p:stCondLst>
                              <p:cond delay="0"/>
                            </p:stCondLst>
                            <p:childTnLst>
                              <p:par>
                                <p:cTn id="110" presetID="3" presetClass="entr" presetSubtype="10" fill="hold" nodeType="clickEffect">
                                  <p:stCondLst>
                                    <p:cond delay="0"/>
                                  </p:stCondLst>
                                  <p:childTnLst>
                                    <p:set>
                                      <p:cBhvr>
                                        <p:cTn id="111" dur="1" fill="hold">
                                          <p:stCondLst>
                                            <p:cond delay="0"/>
                                          </p:stCondLst>
                                        </p:cTn>
                                        <p:tgtEl>
                                          <p:spTgt spid="22"/>
                                        </p:tgtEl>
                                        <p:attrNameLst>
                                          <p:attrName>style.visibility</p:attrName>
                                        </p:attrNameLst>
                                      </p:cBhvr>
                                      <p:to>
                                        <p:strVal val="visible"/>
                                      </p:to>
                                    </p:set>
                                    <p:animEffect transition="in" filter="blinds(horizontal)">
                                      <p:cBhvr>
                                        <p:cTn id="112" dur="500"/>
                                        <p:tgtEl>
                                          <p:spTgt spid="22"/>
                                        </p:tgtEl>
                                      </p:cBhvr>
                                    </p:animEffect>
                                  </p:childTnLst>
                                </p:cTn>
                              </p:par>
                            </p:childTnLst>
                          </p:cTn>
                        </p:par>
                      </p:childTnLst>
                    </p:cTn>
                  </p:par>
                  <p:par>
                    <p:cTn id="113" fill="hold">
                      <p:stCondLst>
                        <p:cond delay="indefinite"/>
                      </p:stCondLst>
                      <p:childTnLst>
                        <p:par>
                          <p:cTn id="114" fill="hold">
                            <p:stCondLst>
                              <p:cond delay="0"/>
                            </p:stCondLst>
                            <p:childTnLst>
                              <p:par>
                                <p:cTn id="115" presetID="3" presetClass="entr" presetSubtype="10" fill="hold" nodeType="clickEffect">
                                  <p:stCondLst>
                                    <p:cond delay="0"/>
                                  </p:stCondLst>
                                  <p:childTnLst>
                                    <p:set>
                                      <p:cBhvr>
                                        <p:cTn id="116" dur="1" fill="hold">
                                          <p:stCondLst>
                                            <p:cond delay="0"/>
                                          </p:stCondLst>
                                        </p:cTn>
                                        <p:tgtEl>
                                          <p:spTgt spid="23"/>
                                        </p:tgtEl>
                                        <p:attrNameLst>
                                          <p:attrName>style.visibility</p:attrName>
                                        </p:attrNameLst>
                                      </p:cBhvr>
                                      <p:to>
                                        <p:strVal val="visible"/>
                                      </p:to>
                                    </p:set>
                                    <p:animEffect transition="in" filter="blinds(horizontal)">
                                      <p:cBhvr>
                                        <p:cTn id="117" dur="500"/>
                                        <p:tgtEl>
                                          <p:spTgt spid="23"/>
                                        </p:tgtEl>
                                      </p:cBhvr>
                                    </p:animEffect>
                                  </p:childTnLst>
                                </p:cTn>
                              </p:par>
                            </p:childTnLst>
                          </p:cTn>
                        </p:par>
                      </p:childTnLst>
                    </p:cTn>
                  </p:par>
                  <p:par>
                    <p:cTn id="118" fill="hold">
                      <p:stCondLst>
                        <p:cond delay="indefinite"/>
                      </p:stCondLst>
                      <p:childTnLst>
                        <p:par>
                          <p:cTn id="119" fill="hold">
                            <p:stCondLst>
                              <p:cond delay="0"/>
                            </p:stCondLst>
                            <p:childTnLst>
                              <p:par>
                                <p:cTn id="120" presetID="3" presetClass="entr" presetSubtype="10" fill="hold" nodeType="clickEffect">
                                  <p:stCondLst>
                                    <p:cond delay="0"/>
                                  </p:stCondLst>
                                  <p:childTnLst>
                                    <p:set>
                                      <p:cBhvr>
                                        <p:cTn id="121" dur="1" fill="hold">
                                          <p:stCondLst>
                                            <p:cond delay="0"/>
                                          </p:stCondLst>
                                        </p:cTn>
                                        <p:tgtEl>
                                          <p:spTgt spid="25"/>
                                        </p:tgtEl>
                                        <p:attrNameLst>
                                          <p:attrName>style.visibility</p:attrName>
                                        </p:attrNameLst>
                                      </p:cBhvr>
                                      <p:to>
                                        <p:strVal val="visible"/>
                                      </p:to>
                                    </p:set>
                                    <p:animEffect transition="in" filter="blinds(horizontal)">
                                      <p:cBhvr>
                                        <p:cTn id="122" dur="500"/>
                                        <p:tgtEl>
                                          <p:spTgt spid="25"/>
                                        </p:tgtEl>
                                      </p:cBhvr>
                                    </p:animEffect>
                                  </p:childTnLst>
                                </p:cTn>
                              </p:par>
                            </p:childTnLst>
                          </p:cTn>
                        </p:par>
                      </p:childTnLst>
                    </p:cTn>
                  </p:par>
                  <p:par>
                    <p:cTn id="123" fill="hold">
                      <p:stCondLst>
                        <p:cond delay="indefinite"/>
                      </p:stCondLst>
                      <p:childTnLst>
                        <p:par>
                          <p:cTn id="124" fill="hold">
                            <p:stCondLst>
                              <p:cond delay="0"/>
                            </p:stCondLst>
                            <p:childTnLst>
                              <p:par>
                                <p:cTn id="125" presetID="3" presetClass="entr" presetSubtype="10" fill="hold" nodeType="clickEffect">
                                  <p:stCondLst>
                                    <p:cond delay="0"/>
                                  </p:stCondLst>
                                  <p:childTnLst>
                                    <p:set>
                                      <p:cBhvr>
                                        <p:cTn id="126" dur="1" fill="hold">
                                          <p:stCondLst>
                                            <p:cond delay="0"/>
                                          </p:stCondLst>
                                        </p:cTn>
                                        <p:tgtEl>
                                          <p:spTgt spid="26"/>
                                        </p:tgtEl>
                                        <p:attrNameLst>
                                          <p:attrName>style.visibility</p:attrName>
                                        </p:attrNameLst>
                                      </p:cBhvr>
                                      <p:to>
                                        <p:strVal val="visible"/>
                                      </p:to>
                                    </p:set>
                                    <p:animEffect transition="in" filter="blinds(horizontal)">
                                      <p:cBhvr>
                                        <p:cTn id="127" dur="500"/>
                                        <p:tgtEl>
                                          <p:spTgt spid="26"/>
                                        </p:tgtEl>
                                      </p:cBhvr>
                                    </p:animEffect>
                                  </p:childTnLst>
                                </p:cTn>
                              </p:par>
                            </p:childTnLst>
                          </p:cTn>
                        </p:par>
                      </p:childTnLst>
                    </p:cTn>
                  </p:par>
                  <p:par>
                    <p:cTn id="128" fill="hold">
                      <p:stCondLst>
                        <p:cond delay="indefinite"/>
                      </p:stCondLst>
                      <p:childTnLst>
                        <p:par>
                          <p:cTn id="129" fill="hold">
                            <p:stCondLst>
                              <p:cond delay="0"/>
                            </p:stCondLst>
                            <p:childTnLst>
                              <p:par>
                                <p:cTn id="130" presetID="3" presetClass="entr" presetSubtype="10" fill="hold" nodeType="clickEffect">
                                  <p:stCondLst>
                                    <p:cond delay="0"/>
                                  </p:stCondLst>
                                  <p:childTnLst>
                                    <p:set>
                                      <p:cBhvr>
                                        <p:cTn id="131" dur="1" fill="hold">
                                          <p:stCondLst>
                                            <p:cond delay="0"/>
                                          </p:stCondLst>
                                        </p:cTn>
                                        <p:tgtEl>
                                          <p:spTgt spid="27"/>
                                        </p:tgtEl>
                                        <p:attrNameLst>
                                          <p:attrName>style.visibility</p:attrName>
                                        </p:attrNameLst>
                                      </p:cBhvr>
                                      <p:to>
                                        <p:strVal val="visible"/>
                                      </p:to>
                                    </p:set>
                                    <p:animEffect transition="in" filter="blinds(horizontal)">
                                      <p:cBhvr>
                                        <p:cTn id="132" dur="500"/>
                                        <p:tgtEl>
                                          <p:spTgt spid="27"/>
                                        </p:tgtEl>
                                      </p:cBhvr>
                                    </p:animEffect>
                                  </p:childTnLst>
                                </p:cTn>
                              </p:par>
                            </p:childTnLst>
                          </p:cTn>
                        </p:par>
                      </p:childTnLst>
                    </p:cTn>
                  </p:par>
                  <p:par>
                    <p:cTn id="133" fill="hold">
                      <p:stCondLst>
                        <p:cond delay="indefinite"/>
                      </p:stCondLst>
                      <p:childTnLst>
                        <p:par>
                          <p:cTn id="134" fill="hold">
                            <p:stCondLst>
                              <p:cond delay="0"/>
                            </p:stCondLst>
                            <p:childTnLst>
                              <p:par>
                                <p:cTn id="135" presetID="3" presetClass="entr" presetSubtype="10" fill="hold" nodeType="clickEffect">
                                  <p:stCondLst>
                                    <p:cond delay="0"/>
                                  </p:stCondLst>
                                  <p:childTnLst>
                                    <p:set>
                                      <p:cBhvr>
                                        <p:cTn id="136" dur="1" fill="hold">
                                          <p:stCondLst>
                                            <p:cond delay="0"/>
                                          </p:stCondLst>
                                        </p:cTn>
                                        <p:tgtEl>
                                          <p:spTgt spid="28"/>
                                        </p:tgtEl>
                                        <p:attrNameLst>
                                          <p:attrName>style.visibility</p:attrName>
                                        </p:attrNameLst>
                                      </p:cBhvr>
                                      <p:to>
                                        <p:strVal val="visible"/>
                                      </p:to>
                                    </p:set>
                                    <p:animEffect transition="in" filter="blinds(horizontal)">
                                      <p:cBhvr>
                                        <p:cTn id="137" dur="500"/>
                                        <p:tgtEl>
                                          <p:spTgt spid="28"/>
                                        </p:tgtEl>
                                      </p:cBhvr>
                                    </p:animEffect>
                                  </p:childTnLst>
                                </p:cTn>
                              </p:par>
                            </p:childTnLst>
                          </p:cTn>
                        </p:par>
                      </p:childTnLst>
                    </p:cTn>
                  </p:par>
                  <p:par>
                    <p:cTn id="138" fill="hold">
                      <p:stCondLst>
                        <p:cond delay="indefinite"/>
                      </p:stCondLst>
                      <p:childTnLst>
                        <p:par>
                          <p:cTn id="139" fill="hold">
                            <p:stCondLst>
                              <p:cond delay="0"/>
                            </p:stCondLst>
                            <p:childTnLst>
                              <p:par>
                                <p:cTn id="140" presetID="3" presetClass="entr" presetSubtype="10" fill="hold" nodeType="clickEffect">
                                  <p:stCondLst>
                                    <p:cond delay="0"/>
                                  </p:stCondLst>
                                  <p:childTnLst>
                                    <p:set>
                                      <p:cBhvr>
                                        <p:cTn id="141" dur="1" fill="hold">
                                          <p:stCondLst>
                                            <p:cond delay="0"/>
                                          </p:stCondLst>
                                        </p:cTn>
                                        <p:tgtEl>
                                          <p:spTgt spid="24"/>
                                        </p:tgtEl>
                                        <p:attrNameLst>
                                          <p:attrName>style.visibility</p:attrName>
                                        </p:attrNameLst>
                                      </p:cBhvr>
                                      <p:to>
                                        <p:strVal val="visible"/>
                                      </p:to>
                                    </p:set>
                                    <p:animEffect transition="in" filter="blinds(horizontal)">
                                      <p:cBhvr>
                                        <p:cTn id="142" dur="500"/>
                                        <p:tgtEl>
                                          <p:spTgt spid="24"/>
                                        </p:tgtEl>
                                      </p:cBhvr>
                                    </p:animEffect>
                                  </p:childTnLst>
                                </p:cTn>
                              </p:par>
                            </p:childTnLst>
                          </p:cTn>
                        </p:par>
                      </p:childTnLst>
                    </p:cTn>
                  </p:par>
                  <p:par>
                    <p:cTn id="143" fill="hold">
                      <p:stCondLst>
                        <p:cond delay="indefinite"/>
                      </p:stCondLst>
                      <p:childTnLst>
                        <p:par>
                          <p:cTn id="144" fill="hold">
                            <p:stCondLst>
                              <p:cond delay="0"/>
                            </p:stCondLst>
                            <p:childTnLst>
                              <p:par>
                                <p:cTn id="145" presetID="3" presetClass="entr" presetSubtype="10" fill="hold" nodeType="clickEffect">
                                  <p:stCondLst>
                                    <p:cond delay="0"/>
                                  </p:stCondLst>
                                  <p:childTnLst>
                                    <p:set>
                                      <p:cBhvr>
                                        <p:cTn id="146" dur="1" fill="hold">
                                          <p:stCondLst>
                                            <p:cond delay="0"/>
                                          </p:stCondLst>
                                        </p:cTn>
                                        <p:tgtEl>
                                          <p:spTgt spid="29"/>
                                        </p:tgtEl>
                                        <p:attrNameLst>
                                          <p:attrName>style.visibility</p:attrName>
                                        </p:attrNameLst>
                                      </p:cBhvr>
                                      <p:to>
                                        <p:strVal val="visible"/>
                                      </p:to>
                                    </p:set>
                                    <p:animEffect transition="in" filter="blinds(horizontal)">
                                      <p:cBhvr>
                                        <p:cTn id="147" dur="500"/>
                                        <p:tgtEl>
                                          <p:spTgt spid="29"/>
                                        </p:tgtEl>
                                      </p:cBhvr>
                                    </p:animEffect>
                                  </p:childTnLst>
                                </p:cTn>
                              </p:par>
                            </p:childTnLst>
                          </p:cTn>
                        </p:par>
                      </p:childTnLst>
                    </p:cTn>
                  </p:par>
                  <p:par>
                    <p:cTn id="148" fill="hold">
                      <p:stCondLst>
                        <p:cond delay="indefinite"/>
                      </p:stCondLst>
                      <p:childTnLst>
                        <p:par>
                          <p:cTn id="149" fill="hold">
                            <p:stCondLst>
                              <p:cond delay="0"/>
                            </p:stCondLst>
                            <p:childTnLst>
                              <p:par>
                                <p:cTn id="150" presetID="3" presetClass="entr" presetSubtype="10" fill="hold" nodeType="clickEffect">
                                  <p:stCondLst>
                                    <p:cond delay="0"/>
                                  </p:stCondLst>
                                  <p:childTnLst>
                                    <p:set>
                                      <p:cBhvr>
                                        <p:cTn id="151" dur="1" fill="hold">
                                          <p:stCondLst>
                                            <p:cond delay="0"/>
                                          </p:stCondLst>
                                        </p:cTn>
                                        <p:tgtEl>
                                          <p:spTgt spid="30"/>
                                        </p:tgtEl>
                                        <p:attrNameLst>
                                          <p:attrName>style.visibility</p:attrName>
                                        </p:attrNameLst>
                                      </p:cBhvr>
                                      <p:to>
                                        <p:strVal val="visible"/>
                                      </p:to>
                                    </p:set>
                                    <p:animEffect transition="in" filter="blinds(horizontal)">
                                      <p:cBhvr>
                                        <p:cTn id="152" dur="500"/>
                                        <p:tgtEl>
                                          <p:spTgt spid="30"/>
                                        </p:tgtEl>
                                      </p:cBhvr>
                                    </p:animEffect>
                                  </p:childTnLst>
                                </p:cTn>
                              </p:par>
                            </p:childTnLst>
                          </p:cTn>
                        </p:par>
                      </p:childTnLst>
                    </p:cTn>
                  </p:par>
                  <p:par>
                    <p:cTn id="153" fill="hold">
                      <p:stCondLst>
                        <p:cond delay="indefinite"/>
                      </p:stCondLst>
                      <p:childTnLst>
                        <p:par>
                          <p:cTn id="154" fill="hold">
                            <p:stCondLst>
                              <p:cond delay="0"/>
                            </p:stCondLst>
                            <p:childTnLst>
                              <p:par>
                                <p:cTn id="155" presetID="3" presetClass="entr" presetSubtype="10" fill="hold" nodeType="clickEffect">
                                  <p:stCondLst>
                                    <p:cond delay="0"/>
                                  </p:stCondLst>
                                  <p:childTnLst>
                                    <p:set>
                                      <p:cBhvr>
                                        <p:cTn id="156" dur="1" fill="hold">
                                          <p:stCondLst>
                                            <p:cond delay="0"/>
                                          </p:stCondLst>
                                        </p:cTn>
                                        <p:tgtEl>
                                          <p:spTgt spid="31"/>
                                        </p:tgtEl>
                                        <p:attrNameLst>
                                          <p:attrName>style.visibility</p:attrName>
                                        </p:attrNameLst>
                                      </p:cBhvr>
                                      <p:to>
                                        <p:strVal val="visible"/>
                                      </p:to>
                                    </p:set>
                                    <p:animEffect transition="in" filter="blinds(horizontal)">
                                      <p:cBhvr>
                                        <p:cTn id="15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bldLvl="0" animBg="1"/>
      <p:bldP spid="101"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4"/>
          <p:cNvGrpSpPr/>
          <p:nvPr/>
        </p:nvGrpSpPr>
        <p:grpSpPr>
          <a:xfrm>
            <a:off x="692594" y="1061720"/>
            <a:ext cx="10515147" cy="645159"/>
            <a:chOff x="1208" y="1190"/>
            <a:chExt cx="16640" cy="1018"/>
          </a:xfrm>
        </p:grpSpPr>
        <p:pic>
          <p:nvPicPr>
            <p:cNvPr id="5" name="图片 1" descr="一级标"/>
            <p:cNvPicPr>
              <a:picLocks noChangeAspect="1"/>
            </p:cNvPicPr>
            <p:nvPr/>
          </p:nvPicPr>
          <p:blipFill>
            <a:blip r:embed="rId1"/>
            <a:srcRect l="6263" t="-3066" r="6950"/>
            <a:stretch>
              <a:fillRect/>
            </a:stretch>
          </p:blipFill>
          <p:spPr>
            <a:xfrm>
              <a:off x="1208" y="1243"/>
              <a:ext cx="16640" cy="876"/>
            </a:xfrm>
            <a:prstGeom prst="rect">
              <a:avLst/>
            </a:prstGeom>
            <a:noFill/>
            <a:ln w="9525">
              <a:noFill/>
            </a:ln>
          </p:spPr>
        </p:pic>
        <p:sp>
          <p:nvSpPr>
            <p:cNvPr id="8" name="文本框 10"/>
            <p:cNvSpPr txBox="1"/>
            <p:nvPr/>
          </p:nvSpPr>
          <p:spPr>
            <a:xfrm>
              <a:off x="6468" y="1190"/>
              <a:ext cx="6211" cy="1018"/>
            </a:xfrm>
            <a:prstGeom prst="rect">
              <a:avLst/>
            </a:prstGeom>
            <a:noFill/>
            <a:ln w="9525">
              <a:noFill/>
            </a:ln>
          </p:spPr>
          <p:txBody>
            <a:bodyPr anchor="t">
              <a:spAutoFit/>
            </a:bodyPr>
            <a:p>
              <a:pPr algn="ctr"/>
              <a:r>
                <a:rPr lang="zh-CN" altLang="en-US" sz="3600" b="1">
                  <a:latin typeface="黑体" panose="02010609060101010101" pitchFamily="49" charset="-122"/>
                  <a:ea typeface="黑体" panose="02010609060101010101" pitchFamily="49" charset="-122"/>
                </a:rPr>
                <a:t>面对面</a:t>
              </a:r>
              <a:r>
                <a:rPr lang="en-US" altLang="zh-CN" sz="3600" b="1">
                  <a:latin typeface="黑体" panose="02010609060101010101" pitchFamily="49" charset="-122"/>
                  <a:ea typeface="黑体" panose="02010609060101010101" pitchFamily="49" charset="-122"/>
                </a:rPr>
                <a:t>“</a:t>
              </a:r>
              <a:r>
                <a:rPr lang="zh-CN" altLang="en-US" sz="3600" b="1">
                  <a:latin typeface="黑体" panose="02010609060101010101" pitchFamily="49" charset="-122"/>
                  <a:ea typeface="黑体" panose="02010609060101010101" pitchFamily="49" charset="-122"/>
                  <a:sym typeface="宋体" panose="02010600030101010101" pitchFamily="2" charset="-122"/>
                </a:rPr>
                <a:t>过</a:t>
              </a:r>
              <a:r>
                <a:rPr lang="en-US" altLang="zh-CN" sz="3600" b="1">
                  <a:latin typeface="黑体" panose="02010609060101010101" pitchFamily="49" charset="-122"/>
                  <a:ea typeface="黑体" panose="02010609060101010101" pitchFamily="49" charset="-122"/>
                </a:rPr>
                <a:t>”</a:t>
              </a:r>
              <a:r>
                <a:rPr lang="zh-CN" altLang="en-US" sz="3600" b="1">
                  <a:latin typeface="黑体" panose="02010609060101010101" pitchFamily="49" charset="-122"/>
                  <a:ea typeface="黑体" panose="02010609060101010101" pitchFamily="49" charset="-122"/>
                  <a:sym typeface="宋体" panose="02010600030101010101" pitchFamily="2" charset="-122"/>
                </a:rPr>
                <a:t>考点</a:t>
              </a:r>
              <a:endParaRPr lang="zh-CN" altLang="en-US" sz="3600" b="1">
                <a:latin typeface="黑体" panose="02010609060101010101" pitchFamily="49" charset="-122"/>
                <a:ea typeface="黑体" panose="02010609060101010101" pitchFamily="49" charset="-122"/>
                <a:sym typeface="宋体" panose="02010600030101010101" pitchFamily="2" charset="-122"/>
              </a:endParaRPr>
            </a:p>
          </p:txBody>
        </p:sp>
      </p:grpSp>
      <p:grpSp>
        <p:nvGrpSpPr>
          <p:cNvPr id="9" name="组合 8"/>
          <p:cNvGrpSpPr/>
          <p:nvPr/>
        </p:nvGrpSpPr>
        <p:grpSpPr>
          <a:xfrm>
            <a:off x="684530" y="1794510"/>
            <a:ext cx="4036060" cy="648335"/>
            <a:chOff x="1456" y="3050"/>
            <a:chExt cx="6356" cy="1021"/>
          </a:xfrm>
        </p:grpSpPr>
        <p:sp>
          <p:nvSpPr>
            <p:cNvPr id="10" name="文本框 9"/>
            <p:cNvSpPr txBox="1"/>
            <p:nvPr/>
          </p:nvSpPr>
          <p:spPr>
            <a:xfrm>
              <a:off x="3000" y="3132"/>
              <a:ext cx="4812" cy="822"/>
            </a:xfrm>
            <a:prstGeom prst="rect">
              <a:avLst/>
            </a:prstGeom>
            <a:noFill/>
            <a:ln w="9525">
              <a:noFill/>
            </a:ln>
          </p:spPr>
          <p:txBody>
            <a:bodyPr wrap="square">
              <a:spAutoFit/>
            </a:bodyPr>
            <a:p>
              <a:pPr algn="l"/>
              <a:r>
                <a:rPr lang="zh-CN" altLang="en-US" sz="2800">
                  <a:ea typeface="黑体" panose="02010609060101010101" pitchFamily="49" charset="-122"/>
                </a:rPr>
                <a:t>考点梳理</a:t>
              </a:r>
              <a:endParaRPr lang="zh-CN" altLang="en-US" sz="2800">
                <a:ea typeface="黑体" panose="02010609060101010101" pitchFamily="49" charset="-122"/>
              </a:endParaRPr>
            </a:p>
          </p:txBody>
        </p:sp>
        <p:pic>
          <p:nvPicPr>
            <p:cNvPr id="11" name="图片 10" descr="二级标（14磅）"/>
            <p:cNvPicPr>
              <a:picLocks noChangeAspect="1"/>
            </p:cNvPicPr>
            <p:nvPr/>
          </p:nvPicPr>
          <p:blipFill>
            <a:blip r:embed="rId2"/>
            <a:stretch>
              <a:fillRect/>
            </a:stretch>
          </p:blipFill>
          <p:spPr>
            <a:xfrm>
              <a:off x="1456" y="3050"/>
              <a:ext cx="1243" cy="1021"/>
            </a:xfrm>
            <a:prstGeom prst="rect">
              <a:avLst/>
            </a:prstGeom>
          </p:spPr>
        </p:pic>
      </p:grpSp>
      <p:grpSp>
        <p:nvGrpSpPr>
          <p:cNvPr id="12" name="组合 11"/>
          <p:cNvGrpSpPr/>
          <p:nvPr/>
        </p:nvGrpSpPr>
        <p:grpSpPr>
          <a:xfrm>
            <a:off x="614680" y="2756535"/>
            <a:ext cx="5514975" cy="521890"/>
            <a:chOff x="894" y="3246"/>
            <a:chExt cx="8685" cy="822"/>
          </a:xfrm>
        </p:grpSpPr>
        <p:sp>
          <p:nvSpPr>
            <p:cNvPr id="19" name="文本框 4"/>
            <p:cNvSpPr txBox="1"/>
            <p:nvPr/>
          </p:nvSpPr>
          <p:spPr>
            <a:xfrm>
              <a:off x="3894" y="3246"/>
              <a:ext cx="5685"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分子热运动</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(6年6考)</a:t>
              </a:r>
              <a:endParaRPr lang="en-US" altLang="zh-CN"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20" name="组合 13"/>
            <p:cNvGrpSpPr/>
            <p:nvPr/>
          </p:nvGrpSpPr>
          <p:grpSpPr>
            <a:xfrm>
              <a:off x="894" y="3246"/>
              <a:ext cx="2665" cy="822"/>
              <a:chOff x="6686" y="8865"/>
              <a:chExt cx="2836" cy="877"/>
            </a:xfrm>
          </p:grpSpPr>
          <p:pic>
            <p:nvPicPr>
              <p:cNvPr id="21" name="图片 9" descr="考点2字"/>
              <p:cNvPicPr>
                <a:picLocks noChangeAspect="1"/>
              </p:cNvPicPr>
              <p:nvPr/>
            </p:nvPicPr>
            <p:blipFill>
              <a:blip r:embed="rId3"/>
              <a:stretch>
                <a:fillRect/>
              </a:stretch>
            </p:blipFill>
            <p:spPr>
              <a:xfrm>
                <a:off x="6686" y="8865"/>
                <a:ext cx="2836" cy="821"/>
              </a:xfrm>
              <a:prstGeom prst="rect">
                <a:avLst/>
              </a:prstGeom>
              <a:noFill/>
              <a:ln w="9525">
                <a:noFill/>
              </a:ln>
            </p:spPr>
          </p:pic>
          <p:sp>
            <p:nvSpPr>
              <p:cNvPr id="22"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考点</a:t>
                </a:r>
                <a:endParaRPr lang="zh-CN" altLang="en-US" sz="2800" b="1" dirty="0">
                  <a:latin typeface="Times New Roman" panose="02020603050405020304" pitchFamily="18" charset="0"/>
                  <a:ea typeface="黑体" panose="02010609060101010101" pitchFamily="49" charset="-122"/>
                </a:endParaRPr>
              </a:p>
            </p:txBody>
          </p:sp>
          <p:sp>
            <p:nvSpPr>
              <p:cNvPr id="23"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0" name="文本框 99"/>
          <p:cNvSpPr txBox="1"/>
          <p:nvPr/>
        </p:nvSpPr>
        <p:spPr>
          <a:xfrm>
            <a:off x="538480" y="3305175"/>
            <a:ext cx="11544300" cy="2861310"/>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1. </a:t>
            </a:r>
            <a:r>
              <a:rPr lang="zh-CN" sz="2400">
                <a:latin typeface="黑体" panose="02010609060101010101" pitchFamily="49" charset="-122"/>
                <a:ea typeface="黑体" panose="02010609060101010101" pitchFamily="49" charset="-122"/>
                <a:cs typeface="Times New Roman" panose="02020603050405020304" pitchFamily="18" charset="0"/>
              </a:rPr>
              <a:t>分子热运动</a:t>
            </a:r>
            <a:r>
              <a:rPr lang="en-US" sz="2400">
                <a:latin typeface="Times New Roman" panose="02020603050405020304" pitchFamily="18" charset="0"/>
                <a:ea typeface="宋体" panose="02010600030101010101" pitchFamily="2" charset="-122"/>
                <a:cs typeface="Times New Roman" panose="02020603050405020304" pitchFamily="18" charset="0"/>
              </a:rPr>
              <a:t>(1)</a:t>
            </a:r>
            <a:r>
              <a:rPr lang="zh-CN" sz="2400">
                <a:latin typeface="黑体" panose="02010609060101010101" pitchFamily="49" charset="-122"/>
                <a:ea typeface="黑体" panose="02010609060101010101" pitchFamily="49" charset="-122"/>
                <a:cs typeface="Times New Roman" panose="02020603050405020304" pitchFamily="18" charset="0"/>
              </a:rPr>
              <a:t>定义</a:t>
            </a:r>
            <a:r>
              <a:rPr lang="zh-CN" sz="2400">
                <a:latin typeface="Times New Roman" panose="02020603050405020304" pitchFamily="18" charset="0"/>
                <a:ea typeface="宋体" panose="02010600030101010101" pitchFamily="2" charset="-122"/>
                <a:cs typeface="Times New Roman" panose="02020603050405020304" pitchFamily="18" charset="0"/>
              </a:rPr>
              <a:t>：由于分子的运动跟</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有关，所以这种无规则运动叫做分子的热运动．</a:t>
            </a:r>
            <a:r>
              <a:rPr lang="en-US" sz="2400">
                <a:latin typeface="Times New Roman" panose="02020603050405020304" pitchFamily="18" charset="0"/>
                <a:ea typeface="宋体" panose="02010600030101010101" pitchFamily="2" charset="-122"/>
                <a:cs typeface="Times New Roman" panose="02020603050405020304" pitchFamily="18" charset="0"/>
              </a:rPr>
              <a:t>(2)</a:t>
            </a:r>
            <a:r>
              <a:rPr lang="zh-CN" sz="2400">
                <a:latin typeface="黑体" panose="02010609060101010101" pitchFamily="49" charset="-122"/>
                <a:ea typeface="黑体" panose="02010609060101010101" pitchFamily="49" charset="-122"/>
                <a:cs typeface="Times New Roman" panose="02020603050405020304" pitchFamily="18" charset="0"/>
              </a:rPr>
              <a:t>特点</a:t>
            </a:r>
            <a:r>
              <a:rPr lang="zh-CN" sz="2400">
                <a:latin typeface="Times New Roman" panose="02020603050405020304" pitchFamily="18" charset="0"/>
                <a:ea typeface="宋体" panose="02010600030101010101" pitchFamily="2" charset="-122"/>
                <a:cs typeface="Times New Roman" panose="02020603050405020304" pitchFamily="18" charset="0"/>
              </a:rPr>
              <a:t>：温度越</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，分子热运动越剧烈．</a:t>
            </a:r>
            <a:r>
              <a:rPr lang="en-US" sz="2400">
                <a:latin typeface="Times New Roman" panose="02020603050405020304" pitchFamily="18" charset="0"/>
                <a:ea typeface="宋体" panose="02010600030101010101" pitchFamily="2" charset="-122"/>
                <a:cs typeface="Times New Roman" panose="02020603050405020304" pitchFamily="18" charset="0"/>
              </a:rPr>
              <a:t>(2019.6</a:t>
            </a:r>
            <a:r>
              <a:rPr lang="zh-CN" sz="2400">
                <a:latin typeface="Times New Roman" panose="02020603050405020304" pitchFamily="18" charset="0"/>
                <a:ea typeface="宋体" panose="02010600030101010101" pitchFamily="2" charset="-122"/>
                <a:cs typeface="Times New Roman" panose="02020603050405020304" pitchFamily="18" charset="0"/>
              </a:rPr>
              <a:t>第</a:t>
            </a:r>
            <a:r>
              <a:rPr lang="en-US" sz="2400">
                <a:latin typeface="Times New Roman" panose="02020603050405020304" pitchFamily="18" charset="0"/>
                <a:ea typeface="宋体" panose="02010600030101010101" pitchFamily="2" charset="-122"/>
                <a:cs typeface="Times New Roman" panose="02020603050405020304" pitchFamily="18" charset="0"/>
              </a:rPr>
              <a:t>1</a:t>
            </a:r>
            <a:r>
              <a:rPr lang="zh-CN" sz="2400">
                <a:latin typeface="Times New Roman" panose="02020603050405020304" pitchFamily="18" charset="0"/>
                <a:ea typeface="宋体" panose="02010600030101010101" pitchFamily="2" charset="-122"/>
                <a:cs typeface="Times New Roman" panose="02020603050405020304" pitchFamily="18" charset="0"/>
              </a:rPr>
              <a:t>空，</a:t>
            </a:r>
            <a:r>
              <a:rPr lang="en-US" sz="2400">
                <a:latin typeface="Times New Roman" panose="02020603050405020304" pitchFamily="18" charset="0"/>
                <a:ea typeface="宋体" panose="02010600030101010101" pitchFamily="2" charset="-122"/>
                <a:cs typeface="Times New Roman" panose="02020603050405020304" pitchFamily="18" charset="0"/>
              </a:rPr>
              <a:t>2018.3</a:t>
            </a:r>
            <a:r>
              <a:rPr lang="zh-CN" sz="2400">
                <a:latin typeface="Times New Roman" panose="02020603050405020304" pitchFamily="18" charset="0"/>
                <a:ea typeface="宋体" panose="02010600030101010101" pitchFamily="2" charset="-122"/>
                <a:cs typeface="Times New Roman" panose="02020603050405020304" pitchFamily="18" charset="0"/>
              </a:rPr>
              <a:t>第</a:t>
            </a:r>
            <a:r>
              <a:rPr lang="en-US" sz="2400">
                <a:latin typeface="Times New Roman" panose="02020603050405020304" pitchFamily="18" charset="0"/>
                <a:ea typeface="宋体" panose="02010600030101010101" pitchFamily="2" charset="-122"/>
                <a:cs typeface="Times New Roman" panose="02020603050405020304" pitchFamily="18" charset="0"/>
              </a:rPr>
              <a:t>2</a:t>
            </a:r>
            <a:r>
              <a:rPr lang="zh-CN" sz="2400">
                <a:latin typeface="Times New Roman" panose="02020603050405020304" pitchFamily="18" charset="0"/>
                <a:ea typeface="宋体" panose="02010600030101010101" pitchFamily="2" charset="-122"/>
                <a:cs typeface="Times New Roman" panose="02020603050405020304" pitchFamily="18" charset="0"/>
              </a:rPr>
              <a:t>空</a:t>
            </a:r>
            <a:r>
              <a:rPr lang="en-US" sz="2400">
                <a:latin typeface="Times New Roman" panose="02020603050405020304" pitchFamily="18" charset="0"/>
                <a:ea typeface="宋体" panose="02010600030101010101" pitchFamily="2" charset="-122"/>
                <a:cs typeface="Times New Roman" panose="02020603050405020304" pitchFamily="18" charset="0"/>
              </a:rPr>
              <a:t>)2.</a:t>
            </a:r>
            <a:r>
              <a:rPr lang="en-US" sz="2400">
                <a:latin typeface="黑体" panose="02010609060101010101" pitchFamily="49" charset="-122"/>
                <a:ea typeface="黑体" panose="02010609060101010101" pitchFamily="49" charset="-122"/>
                <a:cs typeface="黑体" panose="02010609060101010101" pitchFamily="49" charset="-122"/>
              </a:rPr>
              <a:t> </a:t>
            </a:r>
            <a:r>
              <a:rPr lang="zh-CN" sz="2400">
                <a:latin typeface="黑体" panose="02010609060101010101" pitchFamily="49" charset="-122"/>
                <a:ea typeface="黑体" panose="02010609060101010101" pitchFamily="49" charset="-122"/>
                <a:cs typeface="黑体" panose="02010609060101010101" pitchFamily="49" charset="-122"/>
              </a:rPr>
              <a:t>扩散现象</a:t>
            </a:r>
            <a:r>
              <a:rPr lang="en-US" sz="2400">
                <a:latin typeface="Times New Roman" panose="02020603050405020304" pitchFamily="18" charset="0"/>
                <a:ea typeface="宋体" panose="02010600030101010101" pitchFamily="2" charset="-122"/>
                <a:cs typeface="Times New Roman" panose="02020603050405020304" pitchFamily="18" charset="0"/>
              </a:rPr>
              <a:t>(1)</a:t>
            </a:r>
            <a:r>
              <a:rPr lang="zh-CN" sz="2400">
                <a:latin typeface="黑体" panose="02010609060101010101" pitchFamily="49" charset="-122"/>
                <a:ea typeface="黑体" panose="02010609060101010101" pitchFamily="49" charset="-122"/>
                <a:cs typeface="Times New Roman" panose="02020603050405020304" pitchFamily="18" charset="0"/>
              </a:rPr>
              <a:t>定义</a:t>
            </a:r>
            <a:r>
              <a:rPr lang="zh-CN" sz="2400">
                <a:latin typeface="Times New Roman" panose="02020603050405020304" pitchFamily="18" charset="0"/>
                <a:ea typeface="宋体" panose="02010600030101010101" pitchFamily="2" charset="-122"/>
                <a:cs typeface="Times New Roman" panose="02020603050405020304" pitchFamily="18" charset="0"/>
              </a:rPr>
              <a:t>：不同的物质在相互接触时</a:t>
            </a:r>
            <a:r>
              <a:rPr lang="en-US" sz="2400">
                <a:latin typeface="Times New Roman" panose="02020603050405020304" pitchFamily="18" charset="0"/>
                <a:ea typeface="宋体" panose="02010600030101010101" pitchFamily="2" charset="-122"/>
                <a:cs typeface="Times New Roman" panose="02020603050405020304" pitchFamily="18" charset="0"/>
              </a:rPr>
              <a:t>____________</a:t>
            </a:r>
            <a:r>
              <a:rPr lang="zh-CN" sz="2400">
                <a:latin typeface="Times New Roman" panose="02020603050405020304" pitchFamily="18" charset="0"/>
                <a:ea typeface="宋体" panose="02010600030101010101" pitchFamily="2" charset="-122"/>
                <a:cs typeface="Times New Roman" panose="02020603050405020304" pitchFamily="18" charset="0"/>
              </a:rPr>
              <a:t>的现象．</a:t>
            </a:r>
            <a:endParaRPr lang="zh-CN" sz="2400">
              <a:latin typeface="Times New Roman" panose="02020603050405020304" pitchFamily="18" charset="0"/>
              <a:ea typeface="宋体" panose="02010600030101010101" pitchFamily="2" charset="-122"/>
              <a:cs typeface="Times New Roman" panose="02020603050405020304" pitchFamily="18" charset="0"/>
            </a:endParaRPr>
          </a:p>
        </p:txBody>
      </p:sp>
      <p:sp>
        <p:nvSpPr>
          <p:cNvPr id="24" name="文本框 23"/>
          <p:cNvSpPr txBox="1"/>
          <p:nvPr/>
        </p:nvSpPr>
        <p:spPr>
          <a:xfrm>
            <a:off x="4518025" y="3983355"/>
            <a:ext cx="96901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温度</a:t>
            </a:r>
            <a:endParaRPr lang="zh-CN" altLang="en-US" sz="2400" b="0">
              <a:solidFill>
                <a:srgbClr val="FF0000"/>
              </a:solidFill>
              <a:ea typeface="宋体" panose="02010600030101010101" pitchFamily="2" charset="-122"/>
            </a:endParaRPr>
          </a:p>
        </p:txBody>
      </p:sp>
      <p:sp>
        <p:nvSpPr>
          <p:cNvPr id="25" name="文本框 24"/>
          <p:cNvSpPr txBox="1"/>
          <p:nvPr/>
        </p:nvSpPr>
        <p:spPr>
          <a:xfrm>
            <a:off x="3180715" y="4545330"/>
            <a:ext cx="73406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高　</a:t>
            </a:r>
            <a:endParaRPr lang="zh-CN" altLang="en-US" sz="2400" b="0">
              <a:solidFill>
                <a:srgbClr val="FF0000"/>
              </a:solidFill>
              <a:ea typeface="宋体" panose="02010600030101010101" pitchFamily="2" charset="-122"/>
            </a:endParaRPr>
          </a:p>
        </p:txBody>
      </p:sp>
      <p:sp>
        <p:nvSpPr>
          <p:cNvPr id="26" name="文本框 25"/>
          <p:cNvSpPr txBox="1"/>
          <p:nvPr/>
        </p:nvSpPr>
        <p:spPr>
          <a:xfrm>
            <a:off x="5184140" y="5629910"/>
            <a:ext cx="201930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彼此进入对方</a:t>
            </a:r>
            <a:endParaRPr lang="zh-CN" altLang="en-US" sz="2400" b="0">
              <a:solidFill>
                <a:srgbClr val="FF0000"/>
              </a:solidFill>
              <a:ea typeface="宋体" panose="02010600030101010101" pitchFamily="2" charset="-122"/>
            </a:endParaRPr>
          </a:p>
        </p:txBody>
      </p:sp>
      <p:sp>
        <p:nvSpPr>
          <p:cNvPr id="43" name="流程图: 终止 42">
            <a:hlinkClick r:id="rId4" action="ppaction://hlinksldjump"/>
          </p:cNvPr>
          <p:cNvSpPr/>
          <p:nvPr/>
        </p:nvSpPr>
        <p:spPr>
          <a:xfrm>
            <a:off x="9173210" y="551751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additive="base">
                                        <p:cTn id="13" dur="500" fill="hold"/>
                                        <p:tgtEl>
                                          <p:spTgt spid="25"/>
                                        </p:tgtEl>
                                        <p:attrNameLst>
                                          <p:attrName>ppt_x</p:attrName>
                                        </p:attrNameLst>
                                      </p:cBhvr>
                                      <p:tavLst>
                                        <p:tav tm="0">
                                          <p:val>
                                            <p:strVal val="#ppt_x"/>
                                          </p:val>
                                        </p:tav>
                                        <p:tav tm="100000">
                                          <p:val>
                                            <p:strVal val="#ppt_x"/>
                                          </p:val>
                                        </p:tav>
                                      </p:tavLst>
                                    </p:anim>
                                    <p:anim calcmode="lin" valueType="num">
                                      <p:cBhvr additive="base">
                                        <p:cTn id="14"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500" fill="hold"/>
                                        <p:tgtEl>
                                          <p:spTgt spid="26"/>
                                        </p:tgtEl>
                                        <p:attrNameLst>
                                          <p:attrName>ppt_x</p:attrName>
                                        </p:attrNameLst>
                                      </p:cBhvr>
                                      <p:tavLst>
                                        <p:tav tm="0">
                                          <p:val>
                                            <p:strVal val="#ppt_x"/>
                                          </p:val>
                                        </p:tav>
                                        <p:tav tm="100000">
                                          <p:val>
                                            <p:strVal val="#ppt_x"/>
                                          </p:val>
                                        </p:tav>
                                      </p:tavLst>
                                    </p:anim>
                                    <p:anim calcmode="lin" valueType="num">
                                      <p:cBhvr additive="base">
                                        <p:cTn id="20"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4" grpId="1"/>
      <p:bldP spid="25" grpId="0"/>
      <p:bldP spid="25" grpId="1"/>
      <p:bldP spid="26" grpId="0"/>
      <p:bldP spid="26"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524510" y="725805"/>
            <a:ext cx="11560810" cy="5631180"/>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(2)</a:t>
            </a:r>
            <a:r>
              <a:rPr lang="zh-CN" sz="2400">
                <a:latin typeface="黑体" panose="02010609060101010101" pitchFamily="49" charset="-122"/>
                <a:ea typeface="黑体" panose="02010609060101010101" pitchFamily="49" charset="-122"/>
                <a:cs typeface="Times New Roman" panose="02020603050405020304" pitchFamily="18" charset="0"/>
              </a:rPr>
              <a:t>扩散现象表明</a:t>
            </a:r>
            <a:r>
              <a:rPr lang="zh-CN" sz="2400">
                <a:latin typeface="Times New Roman" panose="02020603050405020304" pitchFamily="18" charset="0"/>
                <a:ea typeface="宋体" panose="02010600030101010101" pitchFamily="2" charset="-122"/>
                <a:cs typeface="Times New Roman" panose="02020603050405020304" pitchFamily="18" charset="0"/>
              </a:rPr>
              <a:t>：分子间存在间隙；一切物质的分子都在</a:t>
            </a:r>
            <a:r>
              <a:rPr lang="en-US" sz="2400">
                <a:latin typeface="Times New Roman" panose="02020603050405020304" pitchFamily="18" charset="0"/>
                <a:ea typeface="宋体" panose="02010600030101010101" pitchFamily="2" charset="-122"/>
                <a:cs typeface="Times New Roman" panose="02020603050405020304" pitchFamily="18" charset="0"/>
              </a:rPr>
              <a:t>______________________</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(6</a:t>
            </a:r>
            <a:r>
              <a:rPr lang="zh-CN" sz="2400">
                <a:latin typeface="Times New Roman" panose="02020603050405020304" pitchFamily="18" charset="0"/>
                <a:ea typeface="宋体" panose="02010600030101010101" pitchFamily="2" charset="-122"/>
                <a:cs typeface="Times New Roman" panose="02020603050405020304" pitchFamily="18" charset="0"/>
              </a:rPr>
              <a:t>年</a:t>
            </a:r>
            <a:r>
              <a:rPr lang="en-US" sz="2400">
                <a:latin typeface="Times New Roman" panose="02020603050405020304" pitchFamily="18" charset="0"/>
                <a:ea typeface="宋体" panose="02010600030101010101" pitchFamily="2" charset="-122"/>
                <a:cs typeface="Times New Roman" panose="02020603050405020304" pitchFamily="18" charset="0"/>
              </a:rPr>
              <a:t>3</a:t>
            </a:r>
            <a:r>
              <a:rPr lang="zh-CN" sz="2400">
                <a:latin typeface="Times New Roman" panose="02020603050405020304" pitchFamily="18" charset="0"/>
                <a:ea typeface="宋体" panose="02010600030101010101" pitchFamily="2" charset="-122"/>
                <a:cs typeface="Times New Roman" panose="02020603050405020304" pitchFamily="18" charset="0"/>
              </a:rPr>
              <a:t>考</a:t>
            </a:r>
            <a:r>
              <a:rPr lang="en-US" sz="2400">
                <a:latin typeface="Times New Roman" panose="02020603050405020304" pitchFamily="18" charset="0"/>
                <a:ea typeface="宋体" panose="02010600030101010101" pitchFamily="2" charset="-122"/>
                <a:cs typeface="Times New Roman" panose="02020603050405020304" pitchFamily="18" charset="0"/>
              </a:rPr>
              <a:t>)(3)</a:t>
            </a:r>
            <a:r>
              <a:rPr lang="zh-CN" sz="2400">
                <a:latin typeface="黑体" panose="02010609060101010101" pitchFamily="49" charset="-122"/>
                <a:ea typeface="黑体" panose="02010609060101010101" pitchFamily="49" charset="-122"/>
                <a:cs typeface="Times New Roman" panose="02020603050405020304" pitchFamily="18" charset="0"/>
              </a:rPr>
              <a:t>影响因素</a:t>
            </a:r>
            <a:r>
              <a:rPr lang="zh-CN" sz="2400">
                <a:latin typeface="Times New Roman" panose="02020603050405020304" pitchFamily="18" charset="0"/>
                <a:ea typeface="宋体" panose="02010600030101010101" pitchFamily="2" charset="-122"/>
                <a:cs typeface="Times New Roman" panose="02020603050405020304" pitchFamily="18" charset="0"/>
              </a:rPr>
              <a:t>：扩散现象的剧烈程度与</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有关，</a:t>
            </a:r>
            <a:r>
              <a:rPr lang="en-US" sz="2400">
                <a:latin typeface="Times New Roman" panose="02020603050405020304" pitchFamily="18" charset="0"/>
                <a:ea typeface="宋体" panose="02010600030101010101" pitchFamily="2" charset="-122"/>
                <a:cs typeface="Times New Roman" panose="02020603050405020304" pitchFamily="18" charset="0"/>
              </a:rPr>
              <a:t>______</a:t>
            </a:r>
            <a:r>
              <a:rPr lang="zh-CN" sz="2400">
                <a:latin typeface="Times New Roman" panose="02020603050405020304" pitchFamily="18" charset="0"/>
                <a:ea typeface="宋体" panose="02010600030101010101" pitchFamily="2" charset="-122"/>
                <a:cs typeface="Times New Roman" panose="02020603050405020304" pitchFamily="18" charset="0"/>
              </a:rPr>
              <a:t>越高，扩散现象越明显．</a:t>
            </a:r>
            <a:r>
              <a:rPr lang="en-US" sz="2400">
                <a:latin typeface="Times New Roman" panose="02020603050405020304" pitchFamily="18" charset="0"/>
                <a:ea typeface="宋体" panose="02010600030101010101" pitchFamily="2" charset="-122"/>
                <a:cs typeface="Times New Roman" panose="02020603050405020304" pitchFamily="18" charset="0"/>
              </a:rPr>
              <a:t>(4)</a:t>
            </a:r>
            <a:r>
              <a:rPr lang="zh-CN" sz="2400">
                <a:latin typeface="黑体" panose="02010609060101010101" pitchFamily="49" charset="-122"/>
                <a:ea typeface="黑体" panose="02010609060101010101" pitchFamily="49" charset="-122"/>
                <a:cs typeface="Times New Roman" panose="02020603050405020304" pitchFamily="18" charset="0"/>
              </a:rPr>
              <a:t>举例</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酒香不怕巷子深</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嗅到花香</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墙角放煤，日久变黑</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等．</a:t>
            </a:r>
            <a:r>
              <a:rPr lang="en-US" sz="2400">
                <a:latin typeface="Times New Roman" panose="02020603050405020304" pitchFamily="18" charset="0"/>
                <a:ea typeface="宋体" panose="02010600030101010101" pitchFamily="2" charset="-122"/>
                <a:cs typeface="Times New Roman" panose="02020603050405020304" pitchFamily="18" charset="0"/>
              </a:rPr>
              <a:t>3. </a:t>
            </a:r>
            <a:r>
              <a:rPr lang="zh-CN" sz="2400">
                <a:latin typeface="黑体" panose="02010609060101010101" pitchFamily="49" charset="-122"/>
                <a:ea typeface="黑体" panose="02010609060101010101" pitchFamily="49" charset="-122"/>
                <a:cs typeface="Times New Roman" panose="02020603050405020304" pitchFamily="18" charset="0"/>
              </a:rPr>
              <a:t>分子间作用力</a:t>
            </a:r>
            <a:r>
              <a:rPr lang="en-US" sz="2400">
                <a:latin typeface="Times New Roman" panose="02020603050405020304" pitchFamily="18" charset="0"/>
                <a:ea typeface="宋体" panose="02010600030101010101" pitchFamily="2" charset="-122"/>
                <a:cs typeface="Times New Roman" panose="02020603050405020304" pitchFamily="18" charset="0"/>
              </a:rPr>
              <a:t>(1)</a:t>
            </a:r>
            <a:r>
              <a:rPr lang="zh-CN" sz="2400">
                <a:latin typeface="Times New Roman" panose="02020603050405020304" pitchFamily="18" charset="0"/>
                <a:ea typeface="宋体" panose="02010600030101010101" pitchFamily="2" charset="-122"/>
                <a:cs typeface="Times New Roman" panose="02020603050405020304" pitchFamily="18" charset="0"/>
              </a:rPr>
              <a:t>分子之间存在</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．如被紧压在一起的铅柱很难被分开．</a:t>
            </a:r>
            <a:r>
              <a:rPr lang="en-US" sz="2400">
                <a:latin typeface="Times New Roman" panose="02020603050405020304" pitchFamily="18" charset="0"/>
                <a:ea typeface="宋体" panose="02010600030101010101" pitchFamily="2" charset="-122"/>
                <a:cs typeface="Times New Roman" panose="02020603050405020304" pitchFamily="18" charset="0"/>
              </a:rPr>
              <a:t>(2)</a:t>
            </a:r>
            <a:r>
              <a:rPr lang="zh-CN" sz="2400">
                <a:latin typeface="Times New Roman" panose="02020603050405020304" pitchFamily="18" charset="0"/>
                <a:ea typeface="宋体" panose="02010600030101010101" pitchFamily="2" charset="-122"/>
                <a:cs typeface="Times New Roman" panose="02020603050405020304" pitchFamily="18" charset="0"/>
              </a:rPr>
              <a:t>分子之间还存在</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．如固体和液体很难被压缩．</a:t>
            </a:r>
            <a:r>
              <a:rPr lang="en-US" sz="2400">
                <a:latin typeface="Times New Roman" panose="02020603050405020304" pitchFamily="18" charset="0"/>
                <a:ea typeface="宋体" panose="02010600030101010101" pitchFamily="2" charset="-122"/>
                <a:cs typeface="Times New Roman" panose="02020603050405020304" pitchFamily="18" charset="0"/>
              </a:rPr>
              <a:t>4.</a:t>
            </a:r>
            <a:r>
              <a:rPr lang="en-US" sz="2400">
                <a:latin typeface="黑体" panose="02010609060101010101" pitchFamily="49" charset="-122"/>
                <a:ea typeface="黑体" panose="02010609060101010101" pitchFamily="49" charset="-122"/>
                <a:cs typeface="黑体" panose="02010609060101010101" pitchFamily="49" charset="-122"/>
              </a:rPr>
              <a:t> </a:t>
            </a:r>
            <a:r>
              <a:rPr lang="zh-CN" sz="2400">
                <a:latin typeface="黑体" panose="02010609060101010101" pitchFamily="49" charset="-122"/>
                <a:ea typeface="黑体" panose="02010609060101010101" pitchFamily="49" charset="-122"/>
                <a:cs typeface="黑体" panose="02010609060101010101" pitchFamily="49" charset="-122"/>
              </a:rPr>
              <a:t>分子动理论</a:t>
            </a:r>
            <a:r>
              <a:rPr lang="zh-CN" sz="2400">
                <a:latin typeface="Times New Roman" panose="02020603050405020304" pitchFamily="18" charset="0"/>
                <a:ea typeface="宋体" panose="02010600030101010101" pitchFamily="2" charset="-122"/>
                <a:cs typeface="Times New Roman" panose="02020603050405020304" pitchFamily="18" charset="0"/>
              </a:rPr>
              <a:t>常见的物质是由大量的</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构成的；物质内的分子在</a:t>
            </a:r>
            <a:r>
              <a:rPr lang="en-US" sz="2400">
                <a:latin typeface="Times New Roman" panose="02020603050405020304" pitchFamily="18" charset="0"/>
                <a:ea typeface="宋体" panose="02010600030101010101" pitchFamily="2" charset="-122"/>
                <a:cs typeface="Times New Roman" panose="02020603050405020304" pitchFamily="18" charset="0"/>
              </a:rPr>
              <a:t>__</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______________</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；分子之间存在相互作用的</a:t>
            </a:r>
            <a:r>
              <a:rPr lang="en-US" sz="2400">
                <a:latin typeface="Times New Roman" panose="02020603050405020304" pitchFamily="18" charset="0"/>
                <a:ea typeface="宋体" panose="02010600030101010101" pitchFamily="2" charset="-122"/>
                <a:cs typeface="Times New Roman" panose="02020603050405020304" pitchFamily="18" charset="0"/>
              </a:rPr>
              <a:t>___________</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(2015.2)</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sp>
        <p:nvSpPr>
          <p:cNvPr id="2" name="文本框 1"/>
          <p:cNvSpPr txBox="1"/>
          <p:nvPr/>
        </p:nvSpPr>
        <p:spPr>
          <a:xfrm>
            <a:off x="524510" y="1374775"/>
            <a:ext cx="363664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永不停息地做无规则运动</a:t>
            </a:r>
            <a:endParaRPr lang="zh-CN" altLang="en-US" sz="2400" b="0">
              <a:solidFill>
                <a:srgbClr val="FF0000"/>
              </a:solidFill>
              <a:ea typeface="宋体" panose="02010600030101010101" pitchFamily="2" charset="-122"/>
            </a:endParaRPr>
          </a:p>
        </p:txBody>
      </p:sp>
      <p:sp>
        <p:nvSpPr>
          <p:cNvPr id="3" name="文本框 2"/>
          <p:cNvSpPr txBox="1"/>
          <p:nvPr/>
        </p:nvSpPr>
        <p:spPr>
          <a:xfrm>
            <a:off x="5721350" y="1952625"/>
            <a:ext cx="95313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温度</a:t>
            </a:r>
            <a:endParaRPr lang="zh-CN" altLang="en-US" sz="2400" b="0">
              <a:solidFill>
                <a:srgbClr val="FF0000"/>
              </a:solidFill>
              <a:ea typeface="宋体" panose="02010600030101010101" pitchFamily="2" charset="-122"/>
            </a:endParaRPr>
          </a:p>
        </p:txBody>
      </p:sp>
      <p:sp>
        <p:nvSpPr>
          <p:cNvPr id="4" name="文本框 3"/>
          <p:cNvSpPr txBox="1"/>
          <p:nvPr/>
        </p:nvSpPr>
        <p:spPr>
          <a:xfrm>
            <a:off x="7729855" y="1952625"/>
            <a:ext cx="95313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温度</a:t>
            </a:r>
            <a:endParaRPr lang="zh-CN" altLang="en-US" sz="2400" b="0">
              <a:solidFill>
                <a:srgbClr val="FF0000"/>
              </a:solidFill>
              <a:ea typeface="宋体" panose="02010600030101010101" pitchFamily="2" charset="-122"/>
            </a:endParaRPr>
          </a:p>
        </p:txBody>
      </p:sp>
      <p:sp>
        <p:nvSpPr>
          <p:cNvPr id="5" name="文本框 4"/>
          <p:cNvSpPr txBox="1"/>
          <p:nvPr/>
        </p:nvSpPr>
        <p:spPr>
          <a:xfrm>
            <a:off x="3004185" y="3585210"/>
            <a:ext cx="922655"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引力</a:t>
            </a:r>
            <a:endParaRPr lang="zh-CN" altLang="en-US" sz="2400" b="0">
              <a:solidFill>
                <a:srgbClr val="FF0000"/>
              </a:solidFill>
              <a:latin typeface="Times New Roman" panose="02020603050405020304" pitchFamily="18" charset="0"/>
              <a:ea typeface="宋体" panose="02010600030101010101" pitchFamily="2" charset="-122"/>
            </a:endParaRPr>
          </a:p>
        </p:txBody>
      </p:sp>
      <p:sp>
        <p:nvSpPr>
          <p:cNvPr id="6" name="文本框 5"/>
          <p:cNvSpPr txBox="1"/>
          <p:nvPr/>
        </p:nvSpPr>
        <p:spPr>
          <a:xfrm>
            <a:off x="3279775" y="4117975"/>
            <a:ext cx="985520"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斥力</a:t>
            </a:r>
            <a:endParaRPr lang="zh-CN" altLang="en-US" sz="2400" b="0">
              <a:solidFill>
                <a:srgbClr val="FF0000"/>
              </a:solidFill>
              <a:latin typeface="Times New Roman" panose="02020603050405020304" pitchFamily="18" charset="0"/>
              <a:ea typeface="宋体" panose="02010600030101010101" pitchFamily="2" charset="-122"/>
            </a:endParaRPr>
          </a:p>
        </p:txBody>
      </p:sp>
      <p:sp>
        <p:nvSpPr>
          <p:cNvPr id="7" name="文本框 6"/>
          <p:cNvSpPr txBox="1"/>
          <p:nvPr/>
        </p:nvSpPr>
        <p:spPr>
          <a:xfrm>
            <a:off x="3741420" y="5241290"/>
            <a:ext cx="938530"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分子</a:t>
            </a:r>
            <a:endParaRPr lang="zh-CN" altLang="en-US" sz="2400" b="0">
              <a:solidFill>
                <a:srgbClr val="FF0000"/>
              </a:solidFill>
              <a:latin typeface="Times New Roman" panose="02020603050405020304" pitchFamily="18" charset="0"/>
              <a:ea typeface="宋体" panose="02010600030101010101" pitchFamily="2" charset="-122"/>
            </a:endParaRPr>
          </a:p>
        </p:txBody>
      </p:sp>
      <p:sp>
        <p:nvSpPr>
          <p:cNvPr id="8" name="文本框 7"/>
          <p:cNvSpPr txBox="1"/>
          <p:nvPr/>
        </p:nvSpPr>
        <p:spPr>
          <a:xfrm>
            <a:off x="5354320" y="5241290"/>
            <a:ext cx="937895"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原子</a:t>
            </a:r>
            <a:endParaRPr lang="zh-CN" altLang="en-US" sz="2400" b="0">
              <a:solidFill>
                <a:srgbClr val="FF0000"/>
              </a:solidFill>
              <a:latin typeface="Times New Roman" panose="02020603050405020304" pitchFamily="18" charset="0"/>
              <a:ea typeface="宋体" panose="02010600030101010101" pitchFamily="2" charset="-122"/>
            </a:endParaRPr>
          </a:p>
        </p:txBody>
      </p:sp>
      <p:sp>
        <p:nvSpPr>
          <p:cNvPr id="9" name="文本框 8"/>
          <p:cNvSpPr txBox="1"/>
          <p:nvPr/>
        </p:nvSpPr>
        <p:spPr>
          <a:xfrm>
            <a:off x="654685" y="5767705"/>
            <a:ext cx="3793490"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永不停息地做无规则运动</a:t>
            </a:r>
            <a:endParaRPr lang="zh-CN" altLang="en-US" sz="2400" b="0">
              <a:solidFill>
                <a:srgbClr val="FF0000"/>
              </a:solidFill>
              <a:latin typeface="Times New Roman" panose="02020603050405020304" pitchFamily="18" charset="0"/>
              <a:ea typeface="宋体" panose="02010600030101010101" pitchFamily="2" charset="-122"/>
            </a:endParaRPr>
          </a:p>
        </p:txBody>
      </p:sp>
      <p:sp>
        <p:nvSpPr>
          <p:cNvPr id="10" name="文本框 9"/>
          <p:cNvSpPr txBox="1"/>
          <p:nvPr/>
        </p:nvSpPr>
        <p:spPr>
          <a:xfrm>
            <a:off x="7945755" y="5793105"/>
            <a:ext cx="1772920"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引力和斥力</a:t>
            </a:r>
            <a:endParaRPr lang="zh-CN" altLang="en-US" sz="2400" b="0">
              <a:solidFill>
                <a:srgbClr val="FF0000"/>
              </a:solidFill>
              <a:latin typeface="Times New Roman" panose="02020603050405020304" pitchFamily="18" charset="0"/>
              <a:ea typeface="宋体" panose="02010600030101010101" pitchFamily="2" charset="-122"/>
            </a:endParaRPr>
          </a:p>
        </p:txBody>
      </p:sp>
      <p:sp>
        <p:nvSpPr>
          <p:cNvPr id="43" name="流程图: 终止 42">
            <a:hlinkClick r:id="rId1" action="ppaction://hlinksldjump"/>
          </p:cNvPr>
          <p:cNvSpPr/>
          <p:nvPr/>
        </p:nvSpPr>
        <p:spPr>
          <a:xfrm>
            <a:off x="9369425" y="457263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ppt_x"/>
                                          </p:val>
                                        </p:tav>
                                        <p:tav tm="100000">
                                          <p:val>
                                            <p:strVal val="#ppt_x"/>
                                          </p:val>
                                        </p:tav>
                                      </p:tavLst>
                                    </p:anim>
                                    <p:anim calcmode="lin" valueType="num">
                                      <p:cBhvr additive="base">
                                        <p:cTn id="4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500" fill="hold"/>
                                        <p:tgtEl>
                                          <p:spTgt spid="9"/>
                                        </p:tgtEl>
                                        <p:attrNameLst>
                                          <p:attrName>ppt_x</p:attrName>
                                        </p:attrNameLst>
                                      </p:cBhvr>
                                      <p:tavLst>
                                        <p:tav tm="0">
                                          <p:val>
                                            <p:strVal val="#ppt_x"/>
                                          </p:val>
                                        </p:tav>
                                        <p:tav tm="100000">
                                          <p:val>
                                            <p:strVal val="#ppt_x"/>
                                          </p:val>
                                        </p:tav>
                                      </p:tavLst>
                                    </p:anim>
                                    <p:anim calcmode="lin" valueType="num">
                                      <p:cBhvr additive="base">
                                        <p:cTn id="5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additive="base">
                                        <p:cTn id="55" dur="500" fill="hold"/>
                                        <p:tgtEl>
                                          <p:spTgt spid="10"/>
                                        </p:tgtEl>
                                        <p:attrNameLst>
                                          <p:attrName>ppt_x</p:attrName>
                                        </p:attrNameLst>
                                      </p:cBhvr>
                                      <p:tavLst>
                                        <p:tav tm="0">
                                          <p:val>
                                            <p:strVal val="#ppt_x"/>
                                          </p:val>
                                        </p:tav>
                                        <p:tav tm="100000">
                                          <p:val>
                                            <p:strVal val="#ppt_x"/>
                                          </p:val>
                                        </p:tav>
                                      </p:tavLst>
                                    </p:anim>
                                    <p:anim calcmode="lin" valueType="num">
                                      <p:cBhvr additive="base">
                                        <p:cTn id="5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P spid="5" grpId="0"/>
      <p:bldP spid="5" grpId="1"/>
      <p:bldP spid="6" grpId="0"/>
      <p:bldP spid="6" grpId="1"/>
      <p:bldP spid="7" grpId="0"/>
      <p:bldP spid="7" grpId="1"/>
      <p:bldP spid="8" grpId="0"/>
      <p:bldP spid="8" grpId="1"/>
      <p:bldP spid="9" grpId="0"/>
      <p:bldP spid="9" grpId="1"/>
      <p:bldP spid="10" grpId="0"/>
      <p:bldP spid="10"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 name="表格 1"/>
          <p:cNvGraphicFramePr/>
          <p:nvPr>
            <p:custDataLst>
              <p:tags r:id="rId1"/>
            </p:custDataLst>
          </p:nvPr>
        </p:nvGraphicFramePr>
        <p:xfrm>
          <a:off x="477202" y="1642110"/>
          <a:ext cx="11008995" cy="4577080"/>
        </p:xfrm>
        <a:graphic>
          <a:graphicData uri="http://schemas.openxmlformats.org/drawingml/2006/table">
            <a:tbl>
              <a:tblPr firstRow="1" bandRow="1">
                <a:tableStyleId>{5940675A-B579-460E-94D1-54222C63F5DA}</a:tableStyleId>
              </a:tblPr>
              <a:tblGrid>
                <a:gridCol w="1485265"/>
                <a:gridCol w="2713990"/>
                <a:gridCol w="3599180"/>
                <a:gridCol w="3210560"/>
              </a:tblGrid>
              <a:tr h="502920">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物质种类</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固体</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液体</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气体</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r>
              <a:tr h="2378710">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物质状态</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固态</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b" anchorCtr="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 液态	 </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b" anchorCtr="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气态</a:t>
                      </a:r>
                      <a:r>
                        <a:rPr lang="en-US" sz="2400" b="0">
                          <a:latin typeface="宋体" panose="02010600030101010101" pitchFamily="2" charset="-122"/>
                          <a:ea typeface="宋体" panose="02010600030101010101" pitchFamily="2" charset="-122"/>
                          <a:cs typeface="宋体" panose="02010600030101010101" pitchFamily="2" charset="-122"/>
                        </a:rPr>
                        <a:t> </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b" anchorCtr="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649730">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分子特点</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fontAlgn="auto">
                        <a:lnSpc>
                          <a:spcPct val="150000"/>
                        </a:lnSpc>
                        <a:buNone/>
                      </a:pPr>
                      <a:r>
                        <a:rPr lang="en-US" sz="2400" b="0">
                          <a:latin typeface="Times New Roman" panose="02020603050405020304" pitchFamily="18" charset="0"/>
                          <a:cs typeface="Times New Roman" panose="02020603050405020304" pitchFamily="18" charset="0"/>
                        </a:rPr>
                        <a:t>分子间距小</a:t>
                      </a:r>
                      <a:r>
                        <a:rPr lang="en-US" sz="2400" b="0">
                          <a:latin typeface="宋体" panose="02010600030101010101" pitchFamily="2" charset="-122"/>
                          <a:ea typeface="宋体" panose="02010600030101010101" pitchFamily="2" charset="-122"/>
                          <a:cs typeface="宋体" panose="02010600030101010101" pitchFamily="2" charset="-122"/>
                        </a:rPr>
                        <a:t>，</a:t>
                      </a:r>
                      <a:r>
                        <a:rPr lang="en-US" sz="2400" b="0">
                          <a:latin typeface="Times New Roman" panose="02020603050405020304" pitchFamily="18" charset="0"/>
                          <a:cs typeface="Times New Roman" panose="02020603050405020304" pitchFamily="18" charset="0"/>
                        </a:rPr>
                        <a:t>分子间力的作用较强(2014.3第1空)</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fontAlgn="auto">
                        <a:lnSpc>
                          <a:spcPct val="150000"/>
                        </a:lnSpc>
                        <a:buNone/>
                      </a:pPr>
                      <a:r>
                        <a:rPr lang="en-US" sz="2400" b="0">
                          <a:latin typeface="Times New Roman" panose="02020603050405020304" pitchFamily="18" charset="0"/>
                          <a:cs typeface="Times New Roman" panose="02020603050405020304" pitchFamily="18" charset="0"/>
                        </a:rPr>
                        <a:t>分子间距较大</a:t>
                      </a:r>
                      <a:r>
                        <a:rPr lang="en-US" sz="2400" b="0">
                          <a:latin typeface="宋体" panose="02010600030101010101" pitchFamily="2" charset="-122"/>
                          <a:ea typeface="宋体" panose="02010600030101010101" pitchFamily="2" charset="-122"/>
                          <a:cs typeface="宋体" panose="02010600030101010101" pitchFamily="2" charset="-122"/>
                        </a:rPr>
                        <a:t>，</a:t>
                      </a:r>
                      <a:r>
                        <a:rPr lang="en-US" sz="2400" b="0">
                          <a:latin typeface="Times New Roman" panose="02020603050405020304" pitchFamily="18" charset="0"/>
                          <a:cs typeface="Times New Roman" panose="02020603050405020304" pitchFamily="18" charset="0"/>
                        </a:rPr>
                        <a:t>分子间力的作用较弱</a:t>
                      </a:r>
                      <a:r>
                        <a:rPr lang="en-US" sz="2400" b="0">
                          <a:latin typeface="宋体" panose="02010600030101010101" pitchFamily="2" charset="-122"/>
                          <a:ea typeface="宋体" panose="02010600030101010101" pitchFamily="2" charset="-122"/>
                          <a:cs typeface="宋体" panose="02010600030101010101" pitchFamily="2" charset="-122"/>
                        </a:rPr>
                        <a:t>，</a:t>
                      </a:r>
                      <a:r>
                        <a:rPr lang="en-US" sz="2400" b="0">
                          <a:latin typeface="Times New Roman" panose="02020603050405020304" pitchFamily="18" charset="0"/>
                          <a:cs typeface="Times New Roman" panose="02020603050405020304" pitchFamily="18" charset="0"/>
                        </a:rPr>
                        <a:t>分子在一定限度内可以运动</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分子间距很大</a:t>
                      </a:r>
                      <a:r>
                        <a:rPr lang="en-US" sz="2400" b="0">
                          <a:latin typeface="宋体" panose="02010600030101010101" pitchFamily="2" charset="-122"/>
                          <a:ea typeface="宋体" panose="02010600030101010101" pitchFamily="2" charset="-122"/>
                          <a:cs typeface="宋体" panose="02010600030101010101" pitchFamily="2" charset="-122"/>
                        </a:rPr>
                        <a:t>，</a:t>
                      </a:r>
                      <a:r>
                        <a:rPr lang="en-US" sz="2400" b="0">
                          <a:latin typeface="Times New Roman" panose="02020603050405020304" pitchFamily="18" charset="0"/>
                          <a:cs typeface="Times New Roman" panose="02020603050405020304" pitchFamily="18" charset="0"/>
                        </a:rPr>
                        <a:t>分子间力的作用很</a:t>
                      </a:r>
                      <a:r>
                        <a:rPr lang="en-US" sz="2400" b="0">
                          <a:latin typeface="宋体" panose="02010600030101010101" pitchFamily="2" charset="-122"/>
                          <a:ea typeface="宋体" panose="02010600030101010101" pitchFamily="2" charset="-122"/>
                          <a:cs typeface="宋体" panose="02010600030101010101" pitchFamily="2" charset="-122"/>
                        </a:rPr>
                        <a:t>弱，分子能自由地沿各个方向运动</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pic>
        <p:nvPicPr>
          <p:cNvPr id="3" name="图片 -2147481792" descr="C:\Documents and Settings\Administrator\桌面\江西物理(JK)\N361.TIF"/>
          <p:cNvPicPr>
            <a:picLocks noChangeAspect="1"/>
          </p:cNvPicPr>
          <p:nvPr/>
        </p:nvPicPr>
        <p:blipFill>
          <a:blip r:embed="rId2" r:link="rId3"/>
          <a:stretch>
            <a:fillRect/>
          </a:stretch>
        </p:blipFill>
        <p:spPr>
          <a:xfrm>
            <a:off x="5610225" y="2397760"/>
            <a:ext cx="1834515" cy="1630680"/>
          </a:xfrm>
          <a:prstGeom prst="rect">
            <a:avLst/>
          </a:prstGeom>
          <a:noFill/>
          <a:ln w="9525">
            <a:noFill/>
          </a:ln>
        </p:spPr>
      </p:pic>
      <p:pic>
        <p:nvPicPr>
          <p:cNvPr id="4" name="图片 -2147481791" descr="C:\Documents and Settings\Administrator\桌面\江西物理(JK)\N362.TIF"/>
          <p:cNvPicPr>
            <a:picLocks noChangeAspect="1"/>
          </p:cNvPicPr>
          <p:nvPr/>
        </p:nvPicPr>
        <p:blipFill>
          <a:blip r:embed="rId4" r:link="rId5"/>
          <a:stretch>
            <a:fillRect/>
          </a:stretch>
        </p:blipFill>
        <p:spPr>
          <a:xfrm>
            <a:off x="2629535" y="2374265"/>
            <a:ext cx="1522730" cy="1717675"/>
          </a:xfrm>
          <a:prstGeom prst="rect">
            <a:avLst/>
          </a:prstGeom>
          <a:noFill/>
          <a:ln w="9525">
            <a:noFill/>
          </a:ln>
        </p:spPr>
      </p:pic>
      <p:pic>
        <p:nvPicPr>
          <p:cNvPr id="5" name="图片 -2147481790" descr="C:\Documents and Settings\Administrator\桌面\江西物理(JK)\N363.TIF"/>
          <p:cNvPicPr>
            <a:picLocks noChangeAspect="1"/>
          </p:cNvPicPr>
          <p:nvPr/>
        </p:nvPicPr>
        <p:blipFill>
          <a:blip r:embed="rId6" r:link="rId7"/>
          <a:stretch>
            <a:fillRect/>
          </a:stretch>
        </p:blipFill>
        <p:spPr>
          <a:xfrm>
            <a:off x="8764905" y="2468880"/>
            <a:ext cx="2249170" cy="1462405"/>
          </a:xfrm>
          <a:prstGeom prst="rect">
            <a:avLst/>
          </a:prstGeom>
          <a:noFill/>
          <a:ln w="9525">
            <a:noFill/>
          </a:ln>
        </p:spPr>
      </p:pic>
      <p:sp>
        <p:nvSpPr>
          <p:cNvPr id="6" name="文本框 5"/>
          <p:cNvSpPr txBox="1"/>
          <p:nvPr/>
        </p:nvSpPr>
        <p:spPr>
          <a:xfrm>
            <a:off x="464185" y="908050"/>
            <a:ext cx="3840480" cy="645160"/>
          </a:xfrm>
          <a:prstGeom prst="rect">
            <a:avLst/>
          </a:prstGeom>
          <a:noFill/>
        </p:spPr>
        <p:txBody>
          <a:bodyPr wrap="none" rtlCol="0" anchor="t">
            <a:spAutoFit/>
          </a:bodyPr>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5. </a:t>
            </a:r>
            <a:r>
              <a:rPr lang="zh-CN" sz="2400">
                <a:latin typeface="黑体" panose="02010609060101010101" pitchFamily="49" charset="-122"/>
                <a:ea typeface="黑体" panose="02010609060101010101" pitchFamily="49" charset="-122"/>
                <a:cs typeface="Times New Roman" panose="02020603050405020304" pitchFamily="18" charset="0"/>
                <a:sym typeface="+mn-ea"/>
              </a:rPr>
              <a:t>物质分子特点和宏观特征</a:t>
            </a:r>
            <a:endParaRPr lang="zh-CN" altLang="en-US" sz="2400">
              <a:latin typeface="黑体" panose="02010609060101010101" pitchFamily="49" charset="-122"/>
              <a:ea typeface="黑体" panose="02010609060101010101" pitchFamily="49" charset="-122"/>
              <a:cs typeface="Times New Roman" panose="02020603050405020304" pitchFamily="18" charset="0"/>
              <a:sym typeface="+mn-ea"/>
            </a:endParaRPr>
          </a:p>
        </p:txBody>
      </p:sp>
      <p:sp>
        <p:nvSpPr>
          <p:cNvPr id="43" name="流程图: 终止 42">
            <a:hlinkClick r:id="rId8" action="ppaction://hlinksldjump"/>
          </p:cNvPr>
          <p:cNvSpPr/>
          <p:nvPr/>
        </p:nvSpPr>
        <p:spPr>
          <a:xfrm>
            <a:off x="9451340" y="99187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6" name="表格 5"/>
          <p:cNvGraphicFramePr/>
          <p:nvPr>
            <p:custDataLst>
              <p:tags r:id="rId1"/>
            </p:custDataLst>
          </p:nvPr>
        </p:nvGraphicFramePr>
        <p:xfrm>
          <a:off x="696595" y="2168525"/>
          <a:ext cx="10511155" cy="2197735"/>
        </p:xfrm>
        <a:graphic>
          <a:graphicData uri="http://schemas.openxmlformats.org/drawingml/2006/table">
            <a:tbl>
              <a:tblPr firstRow="1" bandRow="1">
                <a:tableStyleId>{5940675A-B579-460E-94D1-54222C63F5DA}</a:tableStyleId>
              </a:tblPr>
              <a:tblGrid>
                <a:gridCol w="1417955"/>
                <a:gridCol w="2407920"/>
                <a:gridCol w="3653790"/>
                <a:gridCol w="3031490"/>
              </a:tblGrid>
              <a:tr h="551815">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物质种类</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固体</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液体</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气体</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r>
              <a:tr h="1568450">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物质特征</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有一定的体积和形状</a:t>
                      </a:r>
                      <a:r>
                        <a:rPr lang="en-US" sz="2400" b="0">
                          <a:latin typeface="宋体" panose="02010600030101010101" pitchFamily="2" charset="-122"/>
                          <a:ea typeface="宋体" panose="02010600030101010101" pitchFamily="2" charset="-122"/>
                          <a:cs typeface="宋体" panose="02010600030101010101" pitchFamily="2" charset="-122"/>
                        </a:rPr>
                        <a:t>，</a:t>
                      </a:r>
                      <a:r>
                        <a:rPr lang="en-US" sz="2400" b="0">
                          <a:latin typeface="Times New Roman" panose="02020603050405020304" pitchFamily="18" charset="0"/>
                          <a:cs typeface="Times New Roman" panose="02020603050405020304" pitchFamily="18" charset="0"/>
                        </a:rPr>
                        <a:t>不能流动</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没有确定的形状</a:t>
                      </a:r>
                      <a:r>
                        <a:rPr lang="en-US" sz="2400" b="0">
                          <a:latin typeface="宋体" panose="02010600030101010101" pitchFamily="2" charset="-122"/>
                          <a:ea typeface="宋体" panose="02010600030101010101" pitchFamily="2" charset="-122"/>
                          <a:cs typeface="宋体" panose="02010600030101010101" pitchFamily="2" charset="-122"/>
                        </a:rPr>
                        <a:t>，</a:t>
                      </a:r>
                      <a:r>
                        <a:rPr lang="en-US" sz="2400" b="0">
                          <a:latin typeface="Times New Roman" panose="02020603050405020304" pitchFamily="18" charset="0"/>
                          <a:cs typeface="Times New Roman" panose="02020603050405020304" pitchFamily="18" charset="0"/>
                        </a:rPr>
                        <a:t>但占有一定的体积</a:t>
                      </a:r>
                      <a:r>
                        <a:rPr lang="en-US" sz="2400" b="0">
                          <a:latin typeface="宋体" panose="02010600030101010101" pitchFamily="2" charset="-122"/>
                          <a:ea typeface="宋体" panose="02010600030101010101" pitchFamily="2" charset="-122"/>
                          <a:cs typeface="宋体" panose="02010600030101010101" pitchFamily="2" charset="-122"/>
                        </a:rPr>
                        <a:t>，</a:t>
                      </a:r>
                      <a:r>
                        <a:rPr lang="en-US" sz="2400" b="0">
                          <a:latin typeface="Times New Roman" panose="02020603050405020304" pitchFamily="18" charset="0"/>
                          <a:cs typeface="Times New Roman" panose="02020603050405020304" pitchFamily="18" charset="0"/>
                        </a:rPr>
                        <a:t>能够流动</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没有固定的形状</a:t>
                      </a:r>
                      <a:r>
                        <a:rPr lang="en-US" sz="2400" b="0">
                          <a:latin typeface="宋体" panose="02010600030101010101" pitchFamily="2" charset="-122"/>
                          <a:ea typeface="宋体" panose="02010600030101010101" pitchFamily="2" charset="-122"/>
                          <a:cs typeface="宋体" panose="02010600030101010101" pitchFamily="2" charset="-122"/>
                        </a:rPr>
                        <a:t>，</a:t>
                      </a:r>
                      <a:r>
                        <a:rPr lang="en-US" sz="2400" b="0">
                          <a:latin typeface="Times New Roman" panose="02020603050405020304" pitchFamily="18" charset="0"/>
                          <a:cs typeface="Times New Roman" panose="02020603050405020304" pitchFamily="18" charset="0"/>
                        </a:rPr>
                        <a:t>也没有确定的体积</a:t>
                      </a:r>
                      <a:r>
                        <a:rPr lang="en-US" sz="2400" b="0">
                          <a:latin typeface="宋体" panose="02010600030101010101" pitchFamily="2" charset="-122"/>
                          <a:ea typeface="宋体" panose="02010600030101010101" pitchFamily="2" charset="-122"/>
                          <a:cs typeface="宋体" panose="02010600030101010101" pitchFamily="2" charset="-122"/>
                        </a:rPr>
                        <a:t>，</a:t>
                      </a:r>
                      <a:r>
                        <a:rPr lang="en-US" sz="2400" b="0">
                          <a:latin typeface="Times New Roman" panose="02020603050405020304" pitchFamily="18" charset="0"/>
                          <a:cs typeface="Times New Roman" panose="02020603050405020304" pitchFamily="18" charset="0"/>
                        </a:rPr>
                        <a:t>能够流动(2019.6第2空)</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43" name="流程图: 终止 42">
            <a:hlinkClick r:id="rId2" action="ppaction://hlinksldjump"/>
          </p:cNvPr>
          <p:cNvSpPr/>
          <p:nvPr/>
        </p:nvSpPr>
        <p:spPr>
          <a:xfrm>
            <a:off x="9204325" y="489013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 name="组合 6"/>
          <p:cNvGrpSpPr/>
          <p:nvPr/>
        </p:nvGrpSpPr>
        <p:grpSpPr>
          <a:xfrm>
            <a:off x="946150" y="1341120"/>
            <a:ext cx="5302885" cy="521890"/>
            <a:chOff x="894" y="3246"/>
            <a:chExt cx="8351" cy="822"/>
          </a:xfrm>
        </p:grpSpPr>
        <p:sp>
          <p:nvSpPr>
            <p:cNvPr id="20481" name="文本框 4"/>
            <p:cNvSpPr txBox="1"/>
            <p:nvPr/>
          </p:nvSpPr>
          <p:spPr>
            <a:xfrm>
              <a:off x="3894" y="3246"/>
              <a:ext cx="5351"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内能和热量</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6年3考</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a:t>
              </a:r>
              <a:endParaRPr lang="en-US" altLang="zh-CN"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20488"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考点</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0" name="文本框 99"/>
          <p:cNvSpPr txBox="1"/>
          <p:nvPr/>
        </p:nvSpPr>
        <p:spPr>
          <a:xfrm>
            <a:off x="806450" y="1903730"/>
            <a:ext cx="10511155" cy="3415030"/>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黑体" panose="02010609060101010101" pitchFamily="49" charset="-122"/>
              </a:rPr>
              <a:t>1</a:t>
            </a:r>
            <a:r>
              <a:rPr lang="zh-CN" sz="2400">
                <a:latin typeface="Times New Roman" panose="02020603050405020304" pitchFamily="18" charset="0"/>
                <a:ea typeface="宋体" panose="02010600030101010101" pitchFamily="2" charset="-122"/>
              </a:rPr>
              <a:t>．</a:t>
            </a:r>
            <a:r>
              <a:rPr lang="zh-CN" sz="2400">
                <a:ea typeface="黑体" panose="02010609060101010101" pitchFamily="49" charset="-122"/>
              </a:rPr>
              <a:t>内能</a:t>
            </a:r>
            <a:r>
              <a:rPr lang="en-US" sz="2400">
                <a:latin typeface="Times New Roman" panose="02020603050405020304" pitchFamily="18" charset="0"/>
                <a:ea typeface="宋体" panose="02010600030101010101" pitchFamily="2" charset="-122"/>
              </a:rPr>
              <a:t>(1)</a:t>
            </a:r>
            <a:r>
              <a:rPr lang="zh-CN" sz="2400">
                <a:ea typeface="黑体" panose="02010609060101010101" pitchFamily="49" charset="-122"/>
              </a:rPr>
              <a:t>定义：</a:t>
            </a:r>
            <a:r>
              <a:rPr lang="zh-CN" sz="2400">
                <a:ea typeface="宋体" panose="02010600030101010101" pitchFamily="2" charset="-122"/>
              </a:rPr>
              <a:t>物体内所有分子的</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和分子间相互作用的</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的总和</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叫做物体的内能．单位是焦耳</a:t>
            </a: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ea typeface="宋体" panose="02010600030101010101" pitchFamily="2" charset="-122"/>
              </a:rPr>
              <a:t>J)</a:t>
            </a:r>
            <a:r>
              <a:rPr lang="zh-CN" sz="2400">
                <a:ea typeface="宋体" panose="02010600030101010101" pitchFamily="2" charset="-122"/>
              </a:rPr>
              <a:t>．</a:t>
            </a:r>
            <a:endParaRPr lang="zh-CN" sz="2400">
              <a:ea typeface="宋体" panose="02010600030101010101" pitchFamily="2" charset="-122"/>
            </a:endParaRPr>
          </a:p>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(2)</a:t>
            </a:r>
            <a:r>
              <a:rPr lang="zh-CN" sz="2400">
                <a:latin typeface="黑体" panose="02010609060101010101" pitchFamily="49" charset="-122"/>
                <a:ea typeface="黑体" panose="02010609060101010101" pitchFamily="49" charset="-122"/>
                <a:cs typeface="Times New Roman" panose="02020603050405020304" pitchFamily="18" charset="0"/>
                <a:sym typeface="+mn-ea"/>
              </a:rPr>
              <a:t>影响因素</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：物体的内能与温度、质量、种类、状态有关；一切物体，在任何情况下都具有内能；同一个物体，在相同状态下，温度越高，分子热运动越</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________</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，内能</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________</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，温度降低时，内能</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________</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a:t>
            </a:r>
            <a:endParaRPr lang="zh-CN" altLang="en-US" sz="2400"/>
          </a:p>
        </p:txBody>
      </p:sp>
      <p:sp>
        <p:nvSpPr>
          <p:cNvPr id="8" name="文本框 7"/>
          <p:cNvSpPr txBox="1"/>
          <p:nvPr/>
        </p:nvSpPr>
        <p:spPr>
          <a:xfrm>
            <a:off x="4782820" y="2551430"/>
            <a:ext cx="881380"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动能</a:t>
            </a:r>
            <a:endParaRPr lang="zh-CN" altLang="en-US" sz="2400" b="0">
              <a:solidFill>
                <a:srgbClr val="FF0000"/>
              </a:solidFill>
              <a:latin typeface="Times New Roman" panose="02020603050405020304" pitchFamily="18" charset="0"/>
              <a:ea typeface="宋体" panose="02010600030101010101" pitchFamily="2" charset="-122"/>
            </a:endParaRPr>
          </a:p>
        </p:txBody>
      </p:sp>
      <p:sp>
        <p:nvSpPr>
          <p:cNvPr id="9" name="文本框 8"/>
          <p:cNvSpPr txBox="1"/>
          <p:nvPr/>
        </p:nvSpPr>
        <p:spPr>
          <a:xfrm>
            <a:off x="8785225" y="2564130"/>
            <a:ext cx="801370"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势能</a:t>
            </a:r>
            <a:endParaRPr lang="zh-CN" altLang="en-US" sz="2400" b="0">
              <a:solidFill>
                <a:srgbClr val="FF0000"/>
              </a:solidFill>
              <a:latin typeface="Times New Roman" panose="02020603050405020304" pitchFamily="18" charset="0"/>
              <a:ea typeface="宋体" panose="02010600030101010101" pitchFamily="2" charset="-122"/>
            </a:endParaRPr>
          </a:p>
        </p:txBody>
      </p:sp>
      <p:sp>
        <p:nvSpPr>
          <p:cNvPr id="3" name="文本框 2"/>
          <p:cNvSpPr txBox="1"/>
          <p:nvPr/>
        </p:nvSpPr>
        <p:spPr>
          <a:xfrm>
            <a:off x="1398905" y="4780915"/>
            <a:ext cx="937260"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剧烈</a:t>
            </a:r>
            <a:endParaRPr lang="zh-CN" altLang="en-US" sz="2400" b="0">
              <a:solidFill>
                <a:srgbClr val="FF0000"/>
              </a:solidFill>
              <a:latin typeface="Times New Roman" panose="02020603050405020304" pitchFamily="18" charset="0"/>
              <a:ea typeface="宋体" panose="02010600030101010101" pitchFamily="2" charset="-122"/>
            </a:endParaRPr>
          </a:p>
        </p:txBody>
      </p:sp>
      <p:sp>
        <p:nvSpPr>
          <p:cNvPr id="4" name="文本框 3"/>
          <p:cNvSpPr txBox="1"/>
          <p:nvPr/>
        </p:nvSpPr>
        <p:spPr>
          <a:xfrm>
            <a:off x="3564890" y="4793615"/>
            <a:ext cx="969645"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越大</a:t>
            </a:r>
            <a:endParaRPr lang="zh-CN" altLang="en-US" sz="2400" b="0">
              <a:solidFill>
                <a:srgbClr val="FF0000"/>
              </a:solidFill>
              <a:latin typeface="Times New Roman" panose="02020603050405020304" pitchFamily="18" charset="0"/>
              <a:ea typeface="宋体" panose="02010600030101010101" pitchFamily="2" charset="-122"/>
            </a:endParaRPr>
          </a:p>
        </p:txBody>
      </p:sp>
      <p:sp>
        <p:nvSpPr>
          <p:cNvPr id="5" name="文本框 4"/>
          <p:cNvSpPr txBox="1"/>
          <p:nvPr/>
        </p:nvSpPr>
        <p:spPr>
          <a:xfrm>
            <a:off x="7477760" y="4780915"/>
            <a:ext cx="1078865" cy="460375"/>
          </a:xfrm>
          <a:prstGeom prst="rect">
            <a:avLst/>
          </a:prstGeom>
          <a:noFill/>
          <a:ln w="9525">
            <a:noFill/>
          </a:ln>
        </p:spPr>
        <p:txBody>
          <a:bodyPr wrap="square">
            <a:spAutoFit/>
          </a:bodyPr>
          <a:p>
            <a:pPr indent="0"/>
            <a:r>
              <a:rPr sz="2400" b="0">
                <a:solidFill>
                  <a:srgbClr val="FF0000"/>
                </a:solidFill>
                <a:latin typeface="Times New Roman" panose="02020603050405020304" pitchFamily="18" charset="0"/>
                <a:ea typeface="宋体" panose="02010600030101010101" pitchFamily="2" charset="-122"/>
              </a:rPr>
              <a:t>减小</a:t>
            </a:r>
            <a:endParaRPr lang="en-US" altLang="en-US" sz="2400" b="0">
              <a:solidFill>
                <a:srgbClr val="FF0000"/>
              </a:solidFill>
              <a:latin typeface="Times New Roman" panose="02020603050405020304" pitchFamily="18" charset="0"/>
              <a:ea typeface="宋体" panose="02010600030101010101" pitchFamily="2" charset="-122"/>
            </a:endParaRPr>
          </a:p>
        </p:txBody>
      </p:sp>
      <p:sp>
        <p:nvSpPr>
          <p:cNvPr id="43" name="流程图: 终止 42">
            <a:hlinkClick r:id="rId2" action="ppaction://hlinksldjump"/>
          </p:cNvPr>
          <p:cNvSpPr/>
          <p:nvPr/>
        </p:nvSpPr>
        <p:spPr>
          <a:xfrm>
            <a:off x="9105900" y="525399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9" grpId="0"/>
      <p:bldP spid="9" grpId="1"/>
      <p:bldP spid="3" grpId="0"/>
      <p:bldP spid="3" grpId="1"/>
      <p:bldP spid="4" grpId="0"/>
      <p:bldP spid="4" grpId="1"/>
      <p:bldP spid="5" grpId="0"/>
      <p:bldP spid="5"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26745" y="987425"/>
            <a:ext cx="5080000" cy="460375"/>
          </a:xfrm>
          <a:prstGeom prst="rect">
            <a:avLst/>
          </a:prstGeom>
          <a:noFill/>
          <a:ln w="9525">
            <a:noFill/>
          </a:ln>
        </p:spPr>
        <p:txBody>
          <a:bodyPr>
            <a:spAutoFit/>
          </a:bodyPr>
          <a:p>
            <a:pPr indent="0"/>
            <a:r>
              <a:rPr lang="en-US" sz="2400">
                <a:latin typeface="Times New Roman" panose="02020603050405020304" pitchFamily="18" charset="0"/>
                <a:ea typeface="黑体" panose="02010609060101010101" pitchFamily="49" charset="-122"/>
              </a:rPr>
              <a:t>2. </a:t>
            </a:r>
            <a:r>
              <a:rPr lang="zh-CN" sz="2400">
                <a:ea typeface="黑体" panose="02010609060101010101" pitchFamily="49" charset="-122"/>
              </a:rPr>
              <a:t>物体内能的改变</a:t>
            </a:r>
            <a:r>
              <a:rPr lang="en-US" sz="2400">
                <a:latin typeface="Times New Roman" panose="02020603050405020304" pitchFamily="18" charset="0"/>
                <a:cs typeface="仿宋_GB2312" charset="0"/>
              </a:rPr>
              <a:t>(6</a:t>
            </a:r>
            <a:r>
              <a:rPr lang="zh-CN" sz="2400">
                <a:cs typeface="仿宋_GB2312" charset="0"/>
              </a:rPr>
              <a:t>年</a:t>
            </a:r>
            <a:r>
              <a:rPr lang="en-US" sz="2400">
                <a:latin typeface="Times New Roman" panose="02020603050405020304" pitchFamily="18" charset="0"/>
                <a:cs typeface="仿宋_GB2312" charset="0"/>
              </a:rPr>
              <a:t>3</a:t>
            </a:r>
            <a:r>
              <a:rPr lang="zh-CN" sz="2400">
                <a:cs typeface="仿宋_GB2312" charset="0"/>
              </a:rPr>
              <a:t>考</a:t>
            </a:r>
            <a:r>
              <a:rPr lang="en-US" sz="2400">
                <a:latin typeface="Times New Roman" panose="02020603050405020304" pitchFamily="18" charset="0"/>
                <a:cs typeface="仿宋_GB2312" charset="0"/>
              </a:rPr>
              <a:t>)</a:t>
            </a:r>
            <a:endParaRPr lang="zh-CN" altLang="en-US" sz="2400"/>
          </a:p>
        </p:txBody>
      </p:sp>
      <p:graphicFrame>
        <p:nvGraphicFramePr>
          <p:cNvPr id="2" name="表格 1"/>
          <p:cNvGraphicFramePr/>
          <p:nvPr>
            <p:custDataLst>
              <p:tags r:id="rId1"/>
            </p:custDataLst>
          </p:nvPr>
        </p:nvGraphicFramePr>
        <p:xfrm>
          <a:off x="626428" y="1651000"/>
          <a:ext cx="10737215" cy="4526915"/>
        </p:xfrm>
        <a:graphic>
          <a:graphicData uri="http://schemas.openxmlformats.org/drawingml/2006/table">
            <a:tbl>
              <a:tblPr firstRow="1" bandRow="1">
                <a:tableStyleId>{5940675A-B579-460E-94D1-54222C63F5DA}</a:tableStyleId>
              </a:tblPr>
              <a:tblGrid>
                <a:gridCol w="978535"/>
                <a:gridCol w="4310380"/>
                <a:gridCol w="5448300"/>
              </a:tblGrid>
              <a:tr h="548640">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方式</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热传递</a:t>
                      </a:r>
                      <a:r>
                        <a:rPr lang="en-US" sz="2400" b="0">
                          <a:latin typeface="Times New Roman" panose="02020603050405020304" pitchFamily="18" charset="0"/>
                          <a:cs typeface="Times New Roman" panose="02020603050405020304" pitchFamily="18" charset="0"/>
                        </a:rPr>
                        <a:t>(6年3考)</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做功</a:t>
                      </a:r>
                      <a:r>
                        <a:rPr lang="en-US" sz="2400" b="0">
                          <a:latin typeface="Times New Roman" panose="02020603050405020304" pitchFamily="18" charset="0"/>
                          <a:cs typeface="Times New Roman" panose="02020603050405020304" pitchFamily="18" charset="0"/>
                        </a:rPr>
                        <a:t>(2016.9第1空)</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r>
              <a:tr h="548640">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实质</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内能的________</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内能与其他形式的能之间</a:t>
                      </a:r>
                      <a:r>
                        <a:rPr lang="zh-CN" altLang="en-US" sz="2400" b="0">
                          <a:latin typeface="Times New Roman" panose="02020603050405020304" pitchFamily="18" charset="0"/>
                          <a:cs typeface="Times New Roman" panose="02020603050405020304" pitchFamily="18" charset="0"/>
                        </a:rPr>
                        <a:t>的</a:t>
                      </a:r>
                      <a:r>
                        <a:rPr lang="en-US" sz="2400" b="0">
                          <a:latin typeface="Times New Roman" panose="02020603050405020304" pitchFamily="18" charset="0"/>
                          <a:cs typeface="Times New Roman" panose="02020603050405020304" pitchFamily="18" charset="0"/>
                        </a:rPr>
                        <a:t>__</a:t>
                      </a:r>
                      <a:r>
                        <a:rPr lang="en-US" sz="2400">
                          <a:latin typeface="Times New Roman" panose="02020603050405020304" pitchFamily="18" charset="0"/>
                          <a:cs typeface="Times New Roman" panose="02020603050405020304" pitchFamily="18" charset="0"/>
                          <a:sym typeface="+mn-ea"/>
                        </a:rPr>
                        <a:t>___</a:t>
                      </a:r>
                      <a:r>
                        <a:rPr lang="en-US" sz="2400" b="0">
                          <a:latin typeface="Times New Roman" panose="02020603050405020304" pitchFamily="18" charset="0"/>
                          <a:cs typeface="Times New Roman" panose="02020603050405020304" pitchFamily="18" charset="0"/>
                        </a:rPr>
                        <a:t>____</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97280">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条件</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fontAlgn="auto">
                        <a:lnSpc>
                          <a:spcPct val="150000"/>
                        </a:lnSpc>
                        <a:buNone/>
                      </a:pPr>
                      <a:r>
                        <a:rPr lang="en-US" sz="2400" b="0">
                          <a:latin typeface="Times New Roman" panose="02020603050405020304" pitchFamily="18" charset="0"/>
                          <a:cs typeface="Times New Roman" panose="02020603050405020304" pitchFamily="18" charset="0"/>
                        </a:rPr>
                        <a:t>物体之间或物体各部分之间存在______</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物体对外做功或外界对物体做功</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645920">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方向</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fontAlgn="auto">
                        <a:lnSpc>
                          <a:spcPct val="150000"/>
                        </a:lnSpc>
                        <a:buNone/>
                      </a:pPr>
                      <a:r>
                        <a:rPr lang="en-US" sz="2400" b="0">
                          <a:latin typeface="宋体" panose="02010600030101010101" pitchFamily="2" charset="-122"/>
                          <a:ea typeface="宋体" panose="02010600030101010101" pitchFamily="2" charset="-122"/>
                          <a:cs typeface="宋体" panose="02010600030101010101" pitchFamily="2" charset="-122"/>
                        </a:rPr>
                        <a:t>由</a:t>
                      </a:r>
                      <a:r>
                        <a:rPr lang="en-US" sz="2400" b="0">
                          <a:latin typeface="Times New Roman" panose="02020603050405020304" pitchFamily="18" charset="0"/>
                          <a:cs typeface="Times New Roman" panose="02020603050405020304" pitchFamily="18" charset="0"/>
                        </a:rPr>
                        <a:t> ______温物体转移到______温物体或从物体的</a:t>
                      </a:r>
                      <a:r>
                        <a:rPr lang="en-US" sz="2400" b="0">
                          <a:latin typeface="宋体" panose="02010600030101010101" pitchFamily="2" charset="-122"/>
                        </a:rPr>
                        <a:t>______</a:t>
                      </a:r>
                      <a:r>
                        <a:rPr lang="zh-CN" sz="2400" b="0">
                          <a:ea typeface="宋体" panose="02010600030101010101" pitchFamily="2" charset="-122"/>
                        </a:rPr>
                        <a:t>温部分转移到</a:t>
                      </a:r>
                      <a:r>
                        <a:rPr lang="en-US" sz="2400" b="0">
                          <a:latin typeface="Times New Roman" panose="02020603050405020304" pitchFamily="18" charset="0"/>
                          <a:cs typeface="Times New Roman" panose="02020603050405020304" pitchFamily="18" charset="0"/>
                        </a:rPr>
                        <a:t>____温部分</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外界对物体做功</a:t>
                      </a:r>
                      <a:r>
                        <a:rPr lang="en-US" sz="2400" b="0">
                          <a:latin typeface="宋体" panose="02010600030101010101" pitchFamily="2" charset="-122"/>
                          <a:ea typeface="宋体" panose="02010600030101010101" pitchFamily="2" charset="-122"/>
                          <a:cs typeface="宋体" panose="02010600030101010101" pitchFamily="2" charset="-122"/>
                        </a:rPr>
                        <a:t>，</a:t>
                      </a:r>
                      <a:r>
                        <a:rPr lang="en-US" sz="2400" b="0">
                          <a:latin typeface="Times New Roman" panose="02020603050405020304" pitchFamily="18" charset="0"/>
                          <a:cs typeface="Times New Roman" panose="02020603050405020304" pitchFamily="18" charset="0"/>
                        </a:rPr>
                        <a:t>物体内能</a:t>
                      </a:r>
                      <a:r>
                        <a:rPr lang="en-US" sz="2400" b="0">
                          <a:latin typeface="宋体" panose="02010600030101010101" pitchFamily="2" charset="-122"/>
                        </a:rPr>
                        <a:t>________</a:t>
                      </a:r>
                      <a:r>
                        <a:rPr lang="zh-CN" sz="2400" b="0">
                          <a:ea typeface="宋体" panose="02010600030101010101" pitchFamily="2" charset="-122"/>
                        </a:rPr>
                        <a:t>；物体对外界做功</a:t>
                      </a:r>
                      <a:r>
                        <a:rPr lang="en-US" sz="2400" b="0">
                          <a:latin typeface="宋体" panose="02010600030101010101" pitchFamily="2" charset="-122"/>
                          <a:ea typeface="宋体" panose="02010600030101010101" pitchFamily="2" charset="-122"/>
                          <a:cs typeface="宋体" panose="02010600030101010101" pitchFamily="2" charset="-122"/>
                        </a:rPr>
                        <a:t>，</a:t>
                      </a:r>
                      <a:r>
                        <a:rPr lang="en-US" sz="2400" b="0">
                          <a:latin typeface="Times New Roman" panose="02020603050405020304" pitchFamily="18" charset="0"/>
                          <a:cs typeface="Times New Roman" panose="02020603050405020304" pitchFamily="18" charset="0"/>
                        </a:rPr>
                        <a:t>物体内能</a:t>
                      </a:r>
                      <a:r>
                        <a:rPr lang="en-US" sz="2400" b="0">
                          <a:latin typeface="宋体" panose="02010600030101010101" pitchFamily="2" charset="-122"/>
                        </a:rPr>
                        <a:t>________</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86435">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联系</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做功和热传递对改变物体的内能是等效的</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3712845" y="2286000"/>
            <a:ext cx="880745"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转移</a:t>
            </a:r>
            <a:endParaRPr lang="zh-CN" altLang="en-US" sz="2400" b="0">
              <a:solidFill>
                <a:srgbClr val="FF0000"/>
              </a:solidFill>
              <a:latin typeface="Times New Roman" panose="02020603050405020304" pitchFamily="18" charset="0"/>
              <a:ea typeface="宋体" panose="02010600030101010101" pitchFamily="2" charset="-122"/>
            </a:endParaRPr>
          </a:p>
        </p:txBody>
      </p:sp>
      <p:sp>
        <p:nvSpPr>
          <p:cNvPr id="4" name="文本框 3"/>
          <p:cNvSpPr txBox="1"/>
          <p:nvPr/>
        </p:nvSpPr>
        <p:spPr>
          <a:xfrm>
            <a:off x="9785350" y="2235200"/>
            <a:ext cx="1468755"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相互转化</a:t>
            </a:r>
            <a:endParaRPr lang="zh-CN" altLang="en-US" sz="2400" b="0">
              <a:solidFill>
                <a:srgbClr val="FF0000"/>
              </a:solidFill>
              <a:latin typeface="Times New Roman" panose="02020603050405020304" pitchFamily="18" charset="0"/>
              <a:ea typeface="宋体" panose="02010600030101010101" pitchFamily="2" charset="-122"/>
            </a:endParaRPr>
          </a:p>
        </p:txBody>
      </p:sp>
      <p:sp>
        <p:nvSpPr>
          <p:cNvPr id="5" name="文本框 4"/>
          <p:cNvSpPr txBox="1"/>
          <p:nvPr/>
        </p:nvSpPr>
        <p:spPr>
          <a:xfrm>
            <a:off x="1906905" y="3389630"/>
            <a:ext cx="1175385"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温度差</a:t>
            </a:r>
            <a:endParaRPr lang="zh-CN" altLang="en-US" sz="2400" b="0">
              <a:solidFill>
                <a:srgbClr val="FF0000"/>
              </a:solidFill>
              <a:latin typeface="Times New Roman" panose="02020603050405020304" pitchFamily="18" charset="0"/>
              <a:ea typeface="宋体" panose="02010600030101010101" pitchFamily="2" charset="-122"/>
            </a:endParaRPr>
          </a:p>
        </p:txBody>
      </p:sp>
      <p:sp>
        <p:nvSpPr>
          <p:cNvPr id="6" name="文本框 5"/>
          <p:cNvSpPr txBox="1"/>
          <p:nvPr/>
        </p:nvSpPr>
        <p:spPr>
          <a:xfrm>
            <a:off x="2251710" y="3929380"/>
            <a:ext cx="535940"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高</a:t>
            </a:r>
            <a:endParaRPr lang="zh-CN" altLang="en-US" sz="2400" b="0">
              <a:solidFill>
                <a:srgbClr val="FF0000"/>
              </a:solidFill>
              <a:latin typeface="Times New Roman" panose="02020603050405020304" pitchFamily="18" charset="0"/>
              <a:ea typeface="宋体" panose="02010600030101010101" pitchFamily="2" charset="-122"/>
            </a:endParaRPr>
          </a:p>
        </p:txBody>
      </p:sp>
      <p:sp>
        <p:nvSpPr>
          <p:cNvPr id="7" name="文本框 6"/>
          <p:cNvSpPr txBox="1"/>
          <p:nvPr/>
        </p:nvSpPr>
        <p:spPr>
          <a:xfrm>
            <a:off x="5001260" y="3929380"/>
            <a:ext cx="586740"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低</a:t>
            </a:r>
            <a:endParaRPr lang="zh-CN" altLang="en-US" sz="2400" b="0">
              <a:solidFill>
                <a:srgbClr val="FF0000"/>
              </a:solidFill>
              <a:latin typeface="Times New Roman" panose="02020603050405020304" pitchFamily="18" charset="0"/>
              <a:ea typeface="宋体" panose="02010600030101010101" pitchFamily="2" charset="-122"/>
            </a:endParaRPr>
          </a:p>
        </p:txBody>
      </p:sp>
      <p:sp>
        <p:nvSpPr>
          <p:cNvPr id="8" name="文本框 7"/>
          <p:cNvSpPr txBox="1"/>
          <p:nvPr/>
        </p:nvSpPr>
        <p:spPr>
          <a:xfrm>
            <a:off x="4277995" y="4464685"/>
            <a:ext cx="535940"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高</a:t>
            </a:r>
            <a:endParaRPr lang="zh-CN" altLang="en-US" sz="2400" b="0">
              <a:solidFill>
                <a:srgbClr val="FF0000"/>
              </a:solidFill>
              <a:latin typeface="Times New Roman" panose="02020603050405020304" pitchFamily="18" charset="0"/>
              <a:ea typeface="宋体" panose="02010600030101010101" pitchFamily="2" charset="-122"/>
            </a:endParaRPr>
          </a:p>
        </p:txBody>
      </p:sp>
      <p:sp>
        <p:nvSpPr>
          <p:cNvPr id="9" name="文本框 8"/>
          <p:cNvSpPr txBox="1"/>
          <p:nvPr/>
        </p:nvSpPr>
        <p:spPr>
          <a:xfrm>
            <a:off x="3011805" y="5039995"/>
            <a:ext cx="586740"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低</a:t>
            </a:r>
            <a:endParaRPr lang="zh-CN" altLang="en-US" sz="2400" b="0">
              <a:solidFill>
                <a:srgbClr val="FF0000"/>
              </a:solidFill>
              <a:latin typeface="Times New Roman" panose="02020603050405020304" pitchFamily="18" charset="0"/>
              <a:ea typeface="宋体" panose="02010600030101010101" pitchFamily="2" charset="-122"/>
            </a:endParaRPr>
          </a:p>
        </p:txBody>
      </p:sp>
      <p:sp>
        <p:nvSpPr>
          <p:cNvPr id="10" name="文本框 9"/>
          <p:cNvSpPr txBox="1"/>
          <p:nvPr/>
        </p:nvSpPr>
        <p:spPr>
          <a:xfrm>
            <a:off x="9923145" y="4167505"/>
            <a:ext cx="85090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增大</a:t>
            </a:r>
            <a:endParaRPr lang="zh-CN" altLang="en-US" sz="2400" b="0">
              <a:solidFill>
                <a:srgbClr val="FF0000"/>
              </a:solidFill>
              <a:ea typeface="宋体" panose="02010600030101010101" pitchFamily="2" charset="-122"/>
            </a:endParaRPr>
          </a:p>
        </p:txBody>
      </p:sp>
      <p:sp>
        <p:nvSpPr>
          <p:cNvPr id="11" name="文本框 10"/>
          <p:cNvSpPr txBox="1"/>
          <p:nvPr/>
        </p:nvSpPr>
        <p:spPr>
          <a:xfrm>
            <a:off x="9961245" y="4702175"/>
            <a:ext cx="86106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减小</a:t>
            </a:r>
            <a:endParaRPr lang="zh-CN" altLang="en-US" sz="2400" b="0">
              <a:solidFill>
                <a:srgbClr val="FF0000"/>
              </a:solidFill>
              <a:ea typeface="宋体" panose="02010600030101010101" pitchFamily="2" charset="-122"/>
            </a:endParaRPr>
          </a:p>
        </p:txBody>
      </p:sp>
      <p:sp>
        <p:nvSpPr>
          <p:cNvPr id="43" name="流程图: 终止 42">
            <a:hlinkClick r:id="rId2" action="ppaction://hlinksldjump"/>
          </p:cNvPr>
          <p:cNvSpPr/>
          <p:nvPr/>
        </p:nvSpPr>
        <p:spPr>
          <a:xfrm>
            <a:off x="9374505" y="89852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additive="base">
                                        <p:cTn id="49" dur="500" fill="hold"/>
                                        <p:tgtEl>
                                          <p:spTgt spid="10"/>
                                        </p:tgtEl>
                                        <p:attrNameLst>
                                          <p:attrName>ppt_x</p:attrName>
                                        </p:attrNameLst>
                                      </p:cBhvr>
                                      <p:tavLst>
                                        <p:tav tm="0">
                                          <p:val>
                                            <p:strVal val="#ppt_x"/>
                                          </p:val>
                                        </p:tav>
                                        <p:tav tm="100000">
                                          <p:val>
                                            <p:strVal val="#ppt_x"/>
                                          </p:val>
                                        </p:tav>
                                      </p:tavLst>
                                    </p:anim>
                                    <p:anim calcmode="lin" valueType="num">
                                      <p:cBhvr additive="base">
                                        <p:cTn id="5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cBhvr additive="base">
                                        <p:cTn id="55" dur="500" fill="hold"/>
                                        <p:tgtEl>
                                          <p:spTgt spid="11"/>
                                        </p:tgtEl>
                                        <p:attrNameLst>
                                          <p:attrName>ppt_x</p:attrName>
                                        </p:attrNameLst>
                                      </p:cBhvr>
                                      <p:tavLst>
                                        <p:tav tm="0">
                                          <p:val>
                                            <p:strVal val="#ppt_x"/>
                                          </p:val>
                                        </p:tav>
                                        <p:tav tm="100000">
                                          <p:val>
                                            <p:strVal val="#ppt_x"/>
                                          </p:val>
                                        </p:tav>
                                      </p:tavLst>
                                    </p:anim>
                                    <p:anim calcmode="lin" valueType="num">
                                      <p:cBhvr additive="base">
                                        <p:cTn id="5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P spid="5" grpId="0"/>
      <p:bldP spid="5" grpId="1"/>
      <p:bldP spid="6" grpId="0"/>
      <p:bldP spid="6" grpId="1"/>
      <p:bldP spid="7" grpId="0"/>
      <p:bldP spid="7" grpId="1"/>
      <p:bldP spid="8" grpId="0"/>
      <p:bldP spid="8" grpId="1"/>
      <p:bldP spid="9" grpId="0"/>
      <p:bldP spid="9" grpId="1"/>
      <p:bldP spid="10" grpId="0"/>
      <p:bldP spid="10" grpId="1"/>
      <p:bldP spid="11" grpId="0"/>
      <p:bldP spid="11" grpId="1"/>
    </p:bldLst>
  </p:timing>
</p:sld>
</file>

<file path=ppt/tags/tag1.xml><?xml version="1.0" encoding="utf-8"?>
<p:tagLst xmlns:p="http://schemas.openxmlformats.org/presentationml/2006/main">
  <p:tag name="KSO_WM_SLIDE_ITEM_CNT" val="4"/>
</p:tagLst>
</file>

<file path=ppt/tags/tag10.xml><?xml version="1.0" encoding="utf-8"?>
<p:tagLst xmlns:p="http://schemas.openxmlformats.org/presentationml/2006/main">
  <p:tag name="KSO_WM_SLIDE_ITEM_CNT" val="1"/>
  <p:tag name="KSO_WM_SLIDE_MODEL_TYPE" val="timeline"/>
</p:tagLst>
</file>

<file path=ppt/tags/tag2.xml><?xml version="1.0" encoding="utf-8"?>
<p:tagLst xmlns:p="http://schemas.openxmlformats.org/presentationml/2006/main">
  <p:tag name="KSO_WM_TAG_VERSION" val="1.0"/>
  <p:tag name="KSO_WM_TEMPLATE_CATEGORY" val="diagram"/>
  <p:tag name="KSO_WM_TEMPLATE_INDEX" val="782"/>
  <p:tag name="KSO_WM_UNIT_TYPE" val="l_h_f"/>
  <p:tag name="KSO_WM_UNIT_INDEX" val="1_1_1"/>
  <p:tag name="KSO_WM_UNIT_ID" val="258*l_h_f*1_1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3.xml><?xml version="1.0" encoding="utf-8"?>
<p:tagLst xmlns:p="http://schemas.openxmlformats.org/presentationml/2006/main">
  <p:tag name="KSO_WM_TAG_VERSION" val="1.0"/>
  <p:tag name="KSO_WM_TEMPLATE_CATEGORY" val="diagram"/>
  <p:tag name="KSO_WM_TEMPLATE_INDEX" val="782"/>
  <p:tag name="KSO_WM_UNIT_TYPE" val="l_h_f"/>
  <p:tag name="KSO_WM_UNIT_INDEX" val="1_3_1"/>
  <p:tag name="KSO_WM_UNIT_ID" val="258*l_h_f*1_3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4.xml><?xml version="1.0" encoding="utf-8"?>
<p:tagLst xmlns:p="http://schemas.openxmlformats.org/presentationml/2006/main">
  <p:tag name="KSO_WM_SLIDE_ITEM_CNT" val="4"/>
</p:tagLst>
</file>

<file path=ppt/tags/tag5.xml><?xml version="1.0" encoding="utf-8"?>
<p:tagLst xmlns:p="http://schemas.openxmlformats.org/presentationml/2006/main">
  <p:tag name="KSO_WM_SLIDE_ITEM_CNT" val="1"/>
  <p:tag name="KSO_WM_SLIDE_MODEL_TYPE" val="timeline"/>
</p:tagLst>
</file>

<file path=ppt/tags/tag6.xml><?xml version="1.0" encoding="utf-8"?>
<p:tagLst xmlns:p="http://schemas.openxmlformats.org/presentationml/2006/main">
  <p:tag name="KSO_WM_SLIDE_ITEM_CNT" val="1"/>
  <p:tag name="KSO_WM_SLIDE_MODEL_TYPE" val="timeline"/>
</p:tagLst>
</file>

<file path=ppt/tags/tag7.xml><?xml version="1.0" encoding="utf-8"?>
<p:tagLst xmlns:p="http://schemas.openxmlformats.org/presentationml/2006/main">
  <p:tag name="KSO_WM_UNIT_TABLE_BEAUTIFY" val="smartTable{c881e3b1-44fe-4943-b056-c8014718cc2c}"/>
</p:tagLst>
</file>

<file path=ppt/tags/tag8.xml><?xml version="1.0" encoding="utf-8"?>
<p:tagLst xmlns:p="http://schemas.openxmlformats.org/presentationml/2006/main">
  <p:tag name="KSO_WM_UNIT_TABLE_BEAUTIFY" val="smartTable{c881e3b1-44fe-4943-b056-c8014718cc2c}"/>
</p:tagLst>
</file>

<file path=ppt/tags/tag9.xml><?xml version="1.0" encoding="utf-8"?>
<p:tagLst xmlns:p="http://schemas.openxmlformats.org/presentationml/2006/main">
  <p:tag name="KSO_WM_UNIT_TABLE_BEAUTIFY" val="smartTable{953666c4-0747-4c84-9d95-5c4d2abaac5e}"/>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2887</Words>
  <Application>WPS 演示</Application>
  <PresentationFormat>宽屏</PresentationFormat>
  <Paragraphs>368</Paragraphs>
  <Slides>19</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19</vt:i4>
      </vt:variant>
    </vt:vector>
  </HeadingPairs>
  <TitlesOfParts>
    <vt:vector size="31" baseType="lpstr">
      <vt:lpstr>Arial</vt:lpstr>
      <vt:lpstr>宋体</vt:lpstr>
      <vt:lpstr>Wingdings</vt:lpstr>
      <vt:lpstr>Times New Roman</vt:lpstr>
      <vt:lpstr>黑体</vt:lpstr>
      <vt:lpstr>微软雅黑</vt:lpstr>
      <vt:lpstr>方正粗黑宋简体</vt:lpstr>
      <vt:lpstr>仿宋_GB2312</vt:lpstr>
      <vt:lpstr>仿宋</vt:lpstr>
      <vt:lpstr>楷体_GB2312</vt:lpstr>
      <vt:lpstr>新宋体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Administrator</dc:creator>
  <cp:lastModifiedBy>CCAV1234</cp:lastModifiedBy>
  <cp:revision>4</cp:revision>
  <dcterms:created xsi:type="dcterms:W3CDTF">2019-11-26T04:16:00Z</dcterms:created>
  <dcterms:modified xsi:type="dcterms:W3CDTF">2020-01-10T16:12:21Z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2052-11.3.0.8775</vt:lpwstr>
  </property>
</Properties>
</file>